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Roboto"/>
      <p:regular r:id="rId23"/>
      <p:bold r:id="rId24"/>
      <p:italic r:id="rId25"/>
      <p:boldItalic r:id="rId26"/>
    </p:embeddedFont>
    <p:embeddedFont>
      <p:font typeface="Merriweather"/>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pos="2976">
          <p15:clr>
            <a:srgbClr val="9AA0A6"/>
          </p15:clr>
        </p15:guide>
        <p15:guide id="4" pos="307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 pos="2976"/>
        <p:guide pos="3072"/>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Merriweather-bold.fntdata"/><Relationship Id="rId27" Type="http://schemas.openxmlformats.org/officeDocument/2006/relationships/font" Target="fonts/Merriweather-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Merriweather-italic.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Merriweather-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ckinsey.com/global-themes/gender-equality/women-in-the-workplace-2017" TargetMode="External"/><Relationship Id="rId3" Type="http://schemas.openxmlformats.org/officeDocument/2006/relationships/hyperlink" Target="https://www.mckinsey.com/global-themes/gender-equality/women-in-the-workplace-2017"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6364dc1e6c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6364dc1e6c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6364dc1e6c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6364dc1e6c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g62c06c52c6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62c06c52c6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g6041cce093_0_1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6041cce093_0_1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g6041cce093_0_1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6041cce093_0_1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g61613ce1d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61613ce1d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g6364dc1e6c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6364dc1e6c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6364dc1e6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6364dc1e6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50">
                <a:solidFill>
                  <a:srgbClr val="1A1A1A"/>
                </a:solidFill>
                <a:highlight>
                  <a:srgbClr val="FFFFFF"/>
                </a:highlight>
                <a:latin typeface="Times New Roman"/>
                <a:ea typeface="Times New Roman"/>
                <a:cs typeface="Times New Roman"/>
                <a:sym typeface="Times New Roman"/>
              </a:rPr>
              <a:t>This is despite the fact that women make up 50.8 percent of the U.S. population and </a:t>
            </a:r>
            <a:r>
              <a:rPr lang="en" sz="1350">
                <a:solidFill>
                  <a:srgbClr val="1A1A1A"/>
                </a:solidFill>
                <a:highlight>
                  <a:srgbClr val="FFFFFF"/>
                </a:highlight>
                <a:uFill>
                  <a:noFill/>
                </a:uFill>
                <a:latin typeface="Times New Roman"/>
                <a:ea typeface="Times New Roman"/>
                <a:cs typeface="Times New Roman"/>
                <a:sym typeface="Times New Roman"/>
                <a:hlinkClick r:id="rId2"/>
              </a:rPr>
              <a:t>57 percent</a:t>
            </a:r>
            <a:r>
              <a:rPr lang="en" sz="1350">
                <a:solidFill>
                  <a:srgbClr val="1A1A1A"/>
                </a:solidFill>
                <a:highlight>
                  <a:srgbClr val="FFFFFF"/>
                </a:highlight>
                <a:latin typeface="Times New Roman"/>
                <a:ea typeface="Times New Roman"/>
                <a:cs typeface="Times New Roman"/>
                <a:sym typeface="Times New Roman"/>
              </a:rPr>
              <a:t> of college graduates, while Johns make up only </a:t>
            </a:r>
            <a:r>
              <a:rPr lang="en" sz="1350">
                <a:solidFill>
                  <a:srgbClr val="1A1A1A"/>
                </a:solidFill>
                <a:highlight>
                  <a:srgbClr val="FFFFFF"/>
                </a:highlight>
                <a:uFill>
                  <a:noFill/>
                </a:uFill>
                <a:latin typeface="Times New Roman"/>
                <a:ea typeface="Times New Roman"/>
                <a:cs typeface="Times New Roman"/>
                <a:sym typeface="Times New Roman"/>
                <a:hlinkClick r:id="rId3"/>
              </a:rPr>
              <a:t>3.3 percent</a:t>
            </a:r>
            <a:r>
              <a:rPr lang="en" sz="1350">
                <a:solidFill>
                  <a:srgbClr val="1A1A1A"/>
                </a:solidFill>
                <a:highlight>
                  <a:srgbClr val="FFFFFF"/>
                </a:highlight>
                <a:latin typeface="Times New Roman"/>
                <a:ea typeface="Times New Roman"/>
                <a:cs typeface="Times New Roman"/>
                <a:sym typeface="Times New Roman"/>
              </a:rPr>
              <a:t> of those groups.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6364dc1e6c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6364dc1e6c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6041cce093_0_1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6041cce093_0_1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61613ce1d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61613ce1d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649729044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649729044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00"/>
              <a:t>Studies routinely show that companies with diverse leadership teams tend to perform better financially, but perhaps most alarming is how poorly those companies lacking diversity do compared to the rest of their respective industries.  In a 2015 report by McKinsey &amp; Company it was found that companies that ranked in the bottom quartile in diversity performed 25% worse than the rest of their peers when measured by earnings before taxes and interest.  That is, a lack of diversity correlates to a significant financial disadvantage.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61613ce1d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61613ce1d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61b6118088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61b6118088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61cf5e501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61cf5e501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64" name="Shape 64"/>
        <p:cNvGrpSpPr/>
        <p:nvPr/>
      </p:nvGrpSpPr>
      <p:grpSpPr>
        <a:xfrm>
          <a:off x="0" y="0"/>
          <a:ext cx="0" cy="0"/>
          <a:chOff x="0" y="0"/>
          <a:chExt cx="0" cy="0"/>
        </a:xfrm>
      </p:grpSpPr>
      <p:sp>
        <p:nvSpPr>
          <p:cNvPr id="65" name="Google Shape;65;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6" name="Google Shape;66;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7" name="Google Shape;67;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8" name="Shape 68"/>
        <p:cNvGrpSpPr/>
        <p:nvPr/>
      </p:nvGrpSpPr>
      <p:grpSpPr>
        <a:xfrm>
          <a:off x="0" y="0"/>
          <a:ext cx="0" cy="0"/>
          <a:chOff x="0" y="0"/>
          <a:chExt cx="0" cy="0"/>
        </a:xfrm>
      </p:grpSpPr>
      <p:sp>
        <p:nvSpPr>
          <p:cNvPr id="69" name="Google Shape;69;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70" name="Google Shape;70;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3" name="Google Shape;73;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74" name="Google Shape;74;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75" name="Shape 75"/>
        <p:cNvGrpSpPr/>
        <p:nvPr/>
      </p:nvGrpSpPr>
      <p:grpSpPr>
        <a:xfrm>
          <a:off x="0" y="0"/>
          <a:ext cx="0" cy="0"/>
          <a:chOff x="0" y="0"/>
          <a:chExt cx="0" cy="0"/>
        </a:xfrm>
      </p:grpSpPr>
      <p:sp>
        <p:nvSpPr>
          <p:cNvPr id="76" name="Google Shape;76;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7" name="Google Shape;77;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8" name="Google Shape;78;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9" name="Google Shape;79;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80" name="Shape 80"/>
        <p:cNvGrpSpPr/>
        <p:nvPr/>
      </p:nvGrpSpPr>
      <p:grpSpPr>
        <a:xfrm>
          <a:off x="0" y="0"/>
          <a:ext cx="0" cy="0"/>
          <a:chOff x="0" y="0"/>
          <a:chExt cx="0" cy="0"/>
        </a:xfrm>
      </p:grpSpPr>
      <p:sp>
        <p:nvSpPr>
          <p:cNvPr id="81" name="Google Shape;81;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2" name="Google Shape;82;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83" name="Shape 83"/>
        <p:cNvGrpSpPr/>
        <p:nvPr/>
      </p:nvGrpSpPr>
      <p:grpSpPr>
        <a:xfrm>
          <a:off x="0" y="0"/>
          <a:ext cx="0" cy="0"/>
          <a:chOff x="0" y="0"/>
          <a:chExt cx="0" cy="0"/>
        </a:xfrm>
      </p:grpSpPr>
      <p:sp>
        <p:nvSpPr>
          <p:cNvPr id="84" name="Google Shape;84;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5" name="Google Shape;85;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6" name="Google Shape;86;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87" name="Shape 87"/>
        <p:cNvGrpSpPr/>
        <p:nvPr/>
      </p:nvGrpSpPr>
      <p:grpSpPr>
        <a:xfrm>
          <a:off x="0" y="0"/>
          <a:ext cx="0" cy="0"/>
          <a:chOff x="0" y="0"/>
          <a:chExt cx="0" cy="0"/>
        </a:xfrm>
      </p:grpSpPr>
      <p:sp>
        <p:nvSpPr>
          <p:cNvPr id="88" name="Google Shape;88;p2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9" name="Google Shape;89;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0" name="Shape 90"/>
        <p:cNvGrpSpPr/>
        <p:nvPr/>
      </p:nvGrpSpPr>
      <p:grpSpPr>
        <a:xfrm>
          <a:off x="0" y="0"/>
          <a:ext cx="0" cy="0"/>
          <a:chOff x="0" y="0"/>
          <a:chExt cx="0" cy="0"/>
        </a:xfrm>
      </p:grpSpPr>
      <p:sp>
        <p:nvSpPr>
          <p:cNvPr id="91" name="Google Shape;9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93" name="Google Shape;93;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4" name="Google Shape;94;p2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95" name="Google Shape;95;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6" name="Shape 96"/>
        <p:cNvGrpSpPr/>
        <p:nvPr/>
      </p:nvGrpSpPr>
      <p:grpSpPr>
        <a:xfrm>
          <a:off x="0" y="0"/>
          <a:ext cx="0" cy="0"/>
          <a:chOff x="0" y="0"/>
          <a:chExt cx="0" cy="0"/>
        </a:xfrm>
      </p:grpSpPr>
      <p:sp>
        <p:nvSpPr>
          <p:cNvPr id="97" name="Google Shape;97;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98" name="Google Shape;98;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99" name="Shape 99"/>
        <p:cNvGrpSpPr/>
        <p:nvPr/>
      </p:nvGrpSpPr>
      <p:grpSpPr>
        <a:xfrm>
          <a:off x="0" y="0"/>
          <a:ext cx="0" cy="0"/>
          <a:chOff x="0" y="0"/>
          <a:chExt cx="0" cy="0"/>
        </a:xfrm>
      </p:grpSpPr>
      <p:sp>
        <p:nvSpPr>
          <p:cNvPr id="100" name="Google Shape;100;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01" name="Google Shape;101;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02" name="Google Shape;102;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03" name="Shape 103"/>
        <p:cNvGrpSpPr/>
        <p:nvPr/>
      </p:nvGrpSpPr>
      <p:grpSpPr>
        <a:xfrm>
          <a:off x="0" y="0"/>
          <a:ext cx="0" cy="0"/>
          <a:chOff x="0" y="0"/>
          <a:chExt cx="0" cy="0"/>
        </a:xfrm>
      </p:grpSpPr>
      <p:sp>
        <p:nvSpPr>
          <p:cNvPr id="104" name="Google Shape;104;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60" name="Shape 60"/>
        <p:cNvGrpSpPr/>
        <p:nvPr/>
      </p:nvGrpSpPr>
      <p:grpSpPr>
        <a:xfrm>
          <a:off x="0" y="0"/>
          <a:ext cx="0" cy="0"/>
          <a:chOff x="0" y="0"/>
          <a:chExt cx="0" cy="0"/>
        </a:xfrm>
      </p:grpSpPr>
      <p:sp>
        <p:nvSpPr>
          <p:cNvPr id="61" name="Google Shape;6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62" name="Google Shape;6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63" name="Google Shape;6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21.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19.png"/><Relationship Id="rId5"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18.png"/><Relationship Id="rId4" Type="http://schemas.openxmlformats.org/officeDocument/2006/relationships/image" Target="../media/image4.png"/><Relationship Id="rId5" Type="http://schemas.openxmlformats.org/officeDocument/2006/relationships/image" Target="../media/image22.jpg"/><Relationship Id="rId6"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4.png"/><Relationship Id="rId5" Type="http://schemas.openxmlformats.org/officeDocument/2006/relationships/image" Target="../media/image1.png"/><Relationship Id="rId6"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8.png"/><Relationship Id="rId6" Type="http://schemas.openxmlformats.org/officeDocument/2006/relationships/image" Target="../media/image6.png"/><Relationship Id="rId7" Type="http://schemas.openxmlformats.org/officeDocument/2006/relationships/image" Target="../media/image15.png"/><Relationship Id="rId8"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25"/>
          <p:cNvSpPr txBox="1"/>
          <p:nvPr>
            <p:ph type="ctrTitle"/>
          </p:nvPr>
        </p:nvSpPr>
        <p:spPr>
          <a:xfrm>
            <a:off x="455701" y="1208200"/>
            <a:ext cx="7030500" cy="250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Arial"/>
                <a:ea typeface="Arial"/>
                <a:cs typeface="Arial"/>
                <a:sym typeface="Arial"/>
              </a:rPr>
              <a:t>“</a:t>
            </a:r>
            <a:r>
              <a:rPr lang="en" sz="2400">
                <a:latin typeface="Arial"/>
                <a:ea typeface="Arial"/>
                <a:cs typeface="Arial"/>
                <a:sym typeface="Arial"/>
              </a:rPr>
              <a:t>I WISH I HAD DONE MORE!”*</a:t>
            </a:r>
            <a:endParaRPr sz="2400">
              <a:latin typeface="Arial"/>
              <a:ea typeface="Arial"/>
              <a:cs typeface="Arial"/>
              <a:sym typeface="Arial"/>
            </a:endParaRPr>
          </a:p>
          <a:p>
            <a:pPr indent="-381000" lvl="0" marL="457200" rtl="0" algn="l">
              <a:spcBef>
                <a:spcPts val="0"/>
              </a:spcBef>
              <a:spcAft>
                <a:spcPts val="0"/>
              </a:spcAft>
              <a:buSzPts val="2400"/>
              <a:buFont typeface="Arial"/>
              <a:buChar char="-"/>
            </a:pPr>
            <a:r>
              <a:rPr lang="en" sz="2400">
                <a:latin typeface="Arial"/>
                <a:ea typeface="Arial"/>
                <a:cs typeface="Arial"/>
                <a:sym typeface="Arial"/>
              </a:rPr>
              <a:t>Diversity and Inclusion in the Workplace</a:t>
            </a:r>
            <a:endParaRPr sz="2400">
              <a:latin typeface="Arial"/>
              <a:ea typeface="Arial"/>
              <a:cs typeface="Arial"/>
              <a:sym typeface="Arial"/>
            </a:endParaRPr>
          </a:p>
          <a:p>
            <a:pPr indent="0" lvl="0" marL="0" rtl="0" algn="l">
              <a:spcBef>
                <a:spcPts val="0"/>
              </a:spcBef>
              <a:spcAft>
                <a:spcPts val="0"/>
              </a:spcAft>
              <a:buNone/>
            </a:pPr>
            <a:r>
              <a:t/>
            </a:r>
            <a:endParaRPr sz="2400">
              <a:latin typeface="Arial"/>
              <a:ea typeface="Arial"/>
              <a:cs typeface="Arial"/>
              <a:sym typeface="Arial"/>
            </a:endParaRPr>
          </a:p>
        </p:txBody>
      </p:sp>
      <p:sp>
        <p:nvSpPr>
          <p:cNvPr id="110" name="Google Shape;110;p25"/>
          <p:cNvSpPr txBox="1"/>
          <p:nvPr/>
        </p:nvSpPr>
        <p:spPr>
          <a:xfrm>
            <a:off x="6155625" y="4400575"/>
            <a:ext cx="2753100" cy="53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EFEFEF"/>
                </a:solidFill>
                <a:latin typeface="Roboto"/>
                <a:ea typeface="Roboto"/>
                <a:cs typeface="Roboto"/>
                <a:sym typeface="Roboto"/>
              </a:rPr>
              <a:t>MHTA Small Group Project</a:t>
            </a:r>
            <a:endParaRPr>
              <a:solidFill>
                <a:srgbClr val="EFEFEF"/>
              </a:solidFill>
              <a:latin typeface="Roboto"/>
              <a:ea typeface="Roboto"/>
              <a:cs typeface="Roboto"/>
              <a:sym typeface="Roboto"/>
            </a:endParaRPr>
          </a:p>
          <a:p>
            <a:pPr indent="0" lvl="0" marL="0" rtl="0" algn="l">
              <a:spcBef>
                <a:spcPts val="0"/>
              </a:spcBef>
              <a:spcAft>
                <a:spcPts val="0"/>
              </a:spcAft>
              <a:buNone/>
            </a:pPr>
            <a:r>
              <a:rPr lang="en">
                <a:solidFill>
                  <a:srgbClr val="EFEFEF"/>
                </a:solidFill>
                <a:latin typeface="Roboto"/>
                <a:ea typeface="Roboto"/>
                <a:cs typeface="Roboto"/>
                <a:sym typeface="Roboto"/>
              </a:rPr>
              <a:t>11th October 2019</a:t>
            </a:r>
            <a:endParaRPr>
              <a:solidFill>
                <a:srgbClr val="EFEFEF"/>
              </a:solidFill>
              <a:latin typeface="Roboto"/>
              <a:ea typeface="Roboto"/>
              <a:cs typeface="Roboto"/>
              <a:sym typeface="Roboto"/>
            </a:endParaRPr>
          </a:p>
        </p:txBody>
      </p:sp>
      <p:pic>
        <p:nvPicPr>
          <p:cNvPr id="111" name="Google Shape;111;p25"/>
          <p:cNvPicPr preferRelativeResize="0"/>
          <p:nvPr/>
        </p:nvPicPr>
        <p:blipFill>
          <a:blip r:embed="rId3">
            <a:alphaModFix/>
          </a:blip>
          <a:stretch>
            <a:fillRect/>
          </a:stretch>
        </p:blipFill>
        <p:spPr>
          <a:xfrm>
            <a:off x="152400" y="152400"/>
            <a:ext cx="1055457" cy="903400"/>
          </a:xfrm>
          <a:prstGeom prst="rect">
            <a:avLst/>
          </a:prstGeom>
          <a:noFill/>
          <a:ln>
            <a:noFill/>
          </a:ln>
        </p:spPr>
      </p:pic>
      <p:sp>
        <p:nvSpPr>
          <p:cNvPr id="112" name="Google Shape;112;p25"/>
          <p:cNvSpPr txBox="1"/>
          <p:nvPr/>
        </p:nvSpPr>
        <p:spPr>
          <a:xfrm>
            <a:off x="527250" y="4500350"/>
            <a:ext cx="4437900" cy="2646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 sz="1000">
                <a:solidFill>
                  <a:srgbClr val="FFFFFF"/>
                </a:solidFill>
                <a:latin typeface="Roboto"/>
                <a:ea typeface="Roboto"/>
                <a:cs typeface="Roboto"/>
                <a:sym typeface="Roboto"/>
              </a:rPr>
              <a:t>* Executive and MHTA ACE Program Speaker</a:t>
            </a:r>
            <a:endParaRPr sz="1000">
              <a:solidFill>
                <a:srgbClr val="FFFFFF"/>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34"/>
          <p:cNvSpPr txBox="1"/>
          <p:nvPr>
            <p:ph idx="4294967295" type="title"/>
          </p:nvPr>
        </p:nvSpPr>
        <p:spPr>
          <a:xfrm>
            <a:off x="1046700" y="196125"/>
            <a:ext cx="7050600" cy="137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Arial"/>
                <a:ea typeface="Arial"/>
                <a:cs typeface="Arial"/>
                <a:sym typeface="Arial"/>
              </a:rPr>
              <a:t>MHTA can help bridge this gap</a:t>
            </a:r>
            <a:endParaRPr>
              <a:latin typeface="Arial"/>
              <a:ea typeface="Arial"/>
              <a:cs typeface="Arial"/>
              <a:sym typeface="Arial"/>
            </a:endParaRPr>
          </a:p>
        </p:txBody>
      </p:sp>
      <p:sp>
        <p:nvSpPr>
          <p:cNvPr id="212" name="Google Shape;212;p34"/>
          <p:cNvSpPr txBox="1"/>
          <p:nvPr>
            <p:ph idx="1" type="body"/>
          </p:nvPr>
        </p:nvSpPr>
        <p:spPr>
          <a:xfrm>
            <a:off x="311700" y="4064200"/>
            <a:ext cx="7979400" cy="460500"/>
          </a:xfrm>
          <a:prstGeom prst="rect">
            <a:avLst/>
          </a:prstGeom>
        </p:spPr>
        <p:txBody>
          <a:bodyPr anchorCtr="0" anchor="ctr" bIns="91425" lIns="91425" spcFirstLastPara="1" rIns="91425" wrap="square" tIns="91425">
            <a:noAutofit/>
          </a:bodyPr>
          <a:lstStyle/>
          <a:p>
            <a:pPr indent="457200" lvl="0" marL="457200" rtl="0" algn="ctr">
              <a:lnSpc>
                <a:spcPct val="100000"/>
              </a:lnSpc>
              <a:spcBef>
                <a:spcPts val="0"/>
              </a:spcBef>
              <a:spcAft>
                <a:spcPts val="0"/>
              </a:spcAft>
              <a:buNone/>
            </a:pPr>
            <a:r>
              <a:t/>
            </a:r>
            <a:endParaRPr/>
          </a:p>
          <a:p>
            <a:pPr indent="457200" lvl="0" marL="0" rtl="0" algn="l">
              <a:spcBef>
                <a:spcPts val="0"/>
              </a:spcBef>
              <a:spcAft>
                <a:spcPts val="0"/>
              </a:spcAft>
              <a:buNone/>
            </a:pPr>
            <a:r>
              <a:t/>
            </a:r>
            <a:endParaRPr/>
          </a:p>
          <a:p>
            <a:pPr indent="0" lvl="0" marL="914400" marR="0" rtl="0" algn="l">
              <a:lnSpc>
                <a:spcPct val="115000"/>
              </a:lnSpc>
              <a:spcBef>
                <a:spcPts val="0"/>
              </a:spcBef>
              <a:spcAft>
                <a:spcPts val="1600"/>
              </a:spcAft>
              <a:buNone/>
            </a:pPr>
            <a:r>
              <a:t/>
            </a:r>
            <a:endParaRPr/>
          </a:p>
        </p:txBody>
      </p:sp>
      <p:sp>
        <p:nvSpPr>
          <p:cNvPr id="213" name="Google Shape;213;p34"/>
          <p:cNvSpPr/>
          <p:nvPr/>
        </p:nvSpPr>
        <p:spPr>
          <a:xfrm>
            <a:off x="6236350" y="1054600"/>
            <a:ext cx="1920300" cy="2988600"/>
          </a:xfrm>
          <a:prstGeom prst="curvedLeftArrow">
            <a:avLst>
              <a:gd fmla="val 25000" name="adj1"/>
              <a:gd fmla="val 50000" name="adj2"/>
              <a:gd fmla="val 25000" name="adj3"/>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34"/>
          <p:cNvSpPr/>
          <p:nvPr/>
        </p:nvSpPr>
        <p:spPr>
          <a:xfrm rot="10800000">
            <a:off x="764475" y="905800"/>
            <a:ext cx="1920300" cy="2988600"/>
          </a:xfrm>
          <a:prstGeom prst="curvedLeftArrow">
            <a:avLst>
              <a:gd fmla="val 25000" name="adj1"/>
              <a:gd fmla="val 50000" name="adj2"/>
              <a:gd fmla="val 25000" name="adj3"/>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4"/>
          <p:cNvSpPr txBox="1"/>
          <p:nvPr/>
        </p:nvSpPr>
        <p:spPr>
          <a:xfrm>
            <a:off x="2648050" y="905800"/>
            <a:ext cx="3588300" cy="131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solidFill>
                <a:srgbClr val="1155CC"/>
              </a:solidFill>
            </a:endParaRPr>
          </a:p>
          <a:p>
            <a:pPr indent="0" lvl="0" marL="0" rtl="0" algn="ctr">
              <a:spcBef>
                <a:spcPts val="1600"/>
              </a:spcBef>
              <a:spcAft>
                <a:spcPts val="0"/>
              </a:spcAft>
              <a:buNone/>
            </a:pPr>
            <a:r>
              <a:rPr b="1" i="1" lang="en" sz="1800" u="sng"/>
              <a:t>Recommendation 1:</a:t>
            </a:r>
            <a:endParaRPr b="1" i="1" sz="1800" u="sng"/>
          </a:p>
          <a:p>
            <a:pPr indent="0" lvl="0" marL="0" rtl="0" algn="ctr">
              <a:lnSpc>
                <a:spcPct val="115000"/>
              </a:lnSpc>
              <a:spcBef>
                <a:spcPts val="1600"/>
              </a:spcBef>
              <a:spcAft>
                <a:spcPts val="0"/>
              </a:spcAft>
              <a:buNone/>
            </a:pPr>
            <a:r>
              <a:rPr b="1" lang="en" sz="1800"/>
              <a:t>MHTA ACE Leadership Diversity &amp; Inclusion Session</a:t>
            </a:r>
            <a:endParaRPr b="1" sz="1800"/>
          </a:p>
          <a:p>
            <a:pPr indent="0" lvl="0" marL="0" rtl="0" algn="l">
              <a:spcBef>
                <a:spcPts val="1600"/>
              </a:spcBef>
              <a:spcAft>
                <a:spcPts val="1600"/>
              </a:spcAft>
              <a:buNone/>
            </a:pPr>
            <a:r>
              <a:rPr i="1" lang="en" sz="1200">
                <a:solidFill>
                  <a:schemeClr val="dk2"/>
                </a:solidFill>
              </a:rPr>
              <a:t>A “bottom up” approach to providing Minnesota’s future leaders with the tools to make a difference!</a:t>
            </a:r>
            <a:endParaRPr/>
          </a:p>
        </p:txBody>
      </p:sp>
      <p:sp>
        <p:nvSpPr>
          <p:cNvPr id="216" name="Google Shape;216;p34"/>
          <p:cNvSpPr txBox="1"/>
          <p:nvPr/>
        </p:nvSpPr>
        <p:spPr>
          <a:xfrm>
            <a:off x="2650025" y="3149350"/>
            <a:ext cx="3588300" cy="1200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i="1" lang="en" sz="1800" u="sng"/>
              <a:t>Recommendation 2:</a:t>
            </a:r>
            <a:endParaRPr b="1" i="1" sz="1800" u="sng"/>
          </a:p>
          <a:p>
            <a:pPr indent="0" lvl="0" marL="0" rtl="0" algn="ctr">
              <a:spcBef>
                <a:spcPts val="1600"/>
              </a:spcBef>
              <a:spcAft>
                <a:spcPts val="1600"/>
              </a:spcAft>
              <a:buNone/>
            </a:pPr>
            <a:r>
              <a:rPr b="1" lang="en" sz="1800"/>
              <a:t>MHTA Spring Conference Diversity Panel</a:t>
            </a:r>
            <a:endParaRPr b="1" sz="1800"/>
          </a:p>
        </p:txBody>
      </p:sp>
      <p:pic>
        <p:nvPicPr>
          <p:cNvPr id="217" name="Google Shape;217;p34"/>
          <p:cNvPicPr preferRelativeResize="0"/>
          <p:nvPr/>
        </p:nvPicPr>
        <p:blipFill>
          <a:blip r:embed="rId3">
            <a:alphaModFix/>
          </a:blip>
          <a:stretch>
            <a:fillRect/>
          </a:stretch>
        </p:blipFill>
        <p:spPr>
          <a:xfrm>
            <a:off x="152400" y="152400"/>
            <a:ext cx="1055457" cy="903400"/>
          </a:xfrm>
          <a:prstGeom prst="rect">
            <a:avLst/>
          </a:prstGeom>
          <a:noFill/>
          <a:ln>
            <a:noFill/>
          </a:ln>
        </p:spPr>
      </p:pic>
      <p:sp>
        <p:nvSpPr>
          <p:cNvPr id="218" name="Google Shape;218;p34"/>
          <p:cNvSpPr txBox="1"/>
          <p:nvPr/>
        </p:nvSpPr>
        <p:spPr>
          <a:xfrm>
            <a:off x="906150" y="4425850"/>
            <a:ext cx="7636500" cy="137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lt1"/>
                </a:solidFill>
              </a:rPr>
              <a:t>“</a:t>
            </a:r>
            <a:r>
              <a:rPr lang="en" sz="1300">
                <a:solidFill>
                  <a:schemeClr val="lt1"/>
                </a:solidFill>
              </a:rPr>
              <a:t>I wouldn’t lower my standards of excellence but I am willing to wait longer to see if we can get a more diverse pool of candidates to find the best fit”</a:t>
            </a:r>
            <a:endParaRPr sz="1300">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pic>
        <p:nvPicPr>
          <p:cNvPr id="223" name="Google Shape;223;p35"/>
          <p:cNvPicPr preferRelativeResize="0"/>
          <p:nvPr/>
        </p:nvPicPr>
        <p:blipFill>
          <a:blip r:embed="rId3">
            <a:alphaModFix/>
          </a:blip>
          <a:stretch>
            <a:fillRect/>
          </a:stretch>
        </p:blipFill>
        <p:spPr>
          <a:xfrm>
            <a:off x="152400" y="152400"/>
            <a:ext cx="1055457" cy="903400"/>
          </a:xfrm>
          <a:prstGeom prst="rect">
            <a:avLst/>
          </a:prstGeom>
          <a:noFill/>
          <a:ln>
            <a:noFill/>
          </a:ln>
        </p:spPr>
      </p:pic>
      <p:sp>
        <p:nvSpPr>
          <p:cNvPr id="224" name="Google Shape;224;p35"/>
          <p:cNvSpPr txBox="1"/>
          <p:nvPr>
            <p:ph idx="4294967295" type="title"/>
          </p:nvPr>
        </p:nvSpPr>
        <p:spPr>
          <a:xfrm>
            <a:off x="845125" y="500925"/>
            <a:ext cx="6933000" cy="188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ial"/>
                <a:ea typeface="Arial"/>
                <a:cs typeface="Arial"/>
                <a:sym typeface="Arial"/>
              </a:rPr>
              <a:t>We can change the narrative</a:t>
            </a:r>
            <a:endParaRPr>
              <a:latin typeface="Arial"/>
              <a:ea typeface="Arial"/>
              <a:cs typeface="Arial"/>
              <a:sym typeface="Arial"/>
            </a:endParaRPr>
          </a:p>
        </p:txBody>
      </p:sp>
      <p:sp>
        <p:nvSpPr>
          <p:cNvPr id="225" name="Google Shape;225;p35"/>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Arial"/>
                <a:ea typeface="Arial"/>
                <a:cs typeface="Arial"/>
                <a:sym typeface="Arial"/>
              </a:rPr>
              <a:t>Each ACE participant  in the years to come can look back and say -</a:t>
            </a:r>
            <a:endParaRPr>
              <a:latin typeface="Arial"/>
              <a:ea typeface="Arial"/>
              <a:cs typeface="Arial"/>
              <a:sym typeface="Arial"/>
            </a:endParaRPr>
          </a:p>
          <a:p>
            <a:pPr indent="0" lvl="0" marL="0" rtl="0" algn="l">
              <a:spcBef>
                <a:spcPts val="0"/>
              </a:spcBef>
              <a:spcAft>
                <a:spcPts val="0"/>
              </a:spcAft>
              <a:buNone/>
            </a:pPr>
            <a:r>
              <a:rPr lang="en" sz="2400">
                <a:solidFill>
                  <a:srgbClr val="38761D"/>
                </a:solidFill>
                <a:latin typeface="Arial"/>
                <a:ea typeface="Arial"/>
                <a:cs typeface="Arial"/>
                <a:sym typeface="Arial"/>
              </a:rPr>
              <a:t>“I knew what to do. I did it and made a difference”</a:t>
            </a:r>
            <a:endParaRPr sz="2400">
              <a:solidFill>
                <a:srgbClr val="38761D"/>
              </a:solidFill>
              <a:latin typeface="Arial"/>
              <a:ea typeface="Arial"/>
              <a:cs typeface="Arial"/>
              <a:sym typeface="Arial"/>
            </a:endParaRPr>
          </a:p>
        </p:txBody>
      </p:sp>
      <p:pic>
        <p:nvPicPr>
          <p:cNvPr id="226" name="Google Shape;226;p35"/>
          <p:cNvPicPr preferRelativeResize="0"/>
          <p:nvPr/>
        </p:nvPicPr>
        <p:blipFill>
          <a:blip r:embed="rId4">
            <a:alphaModFix/>
          </a:blip>
          <a:stretch>
            <a:fillRect/>
          </a:stretch>
        </p:blipFill>
        <p:spPr>
          <a:xfrm>
            <a:off x="756076" y="1185150"/>
            <a:ext cx="7090651" cy="29464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36"/>
          <p:cNvSpPr txBox="1"/>
          <p:nvPr>
            <p:ph type="ctrTitle"/>
          </p:nvPr>
        </p:nvSpPr>
        <p:spPr>
          <a:xfrm>
            <a:off x="1607100" y="5397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latin typeface="Arial"/>
                <a:ea typeface="Arial"/>
                <a:cs typeface="Arial"/>
                <a:sym typeface="Arial"/>
              </a:rPr>
              <a:t>BACKUP</a:t>
            </a:r>
            <a:endParaRPr sz="2800">
              <a:latin typeface="Arial"/>
              <a:ea typeface="Arial"/>
              <a:cs typeface="Arial"/>
              <a:sym typeface="Arial"/>
            </a:endParaRPr>
          </a:p>
        </p:txBody>
      </p:sp>
      <p:pic>
        <p:nvPicPr>
          <p:cNvPr id="232" name="Google Shape;232;p36"/>
          <p:cNvPicPr preferRelativeResize="0"/>
          <p:nvPr/>
        </p:nvPicPr>
        <p:blipFill>
          <a:blip r:embed="rId3">
            <a:alphaModFix/>
          </a:blip>
          <a:stretch>
            <a:fillRect/>
          </a:stretch>
        </p:blipFill>
        <p:spPr>
          <a:xfrm>
            <a:off x="152400" y="152400"/>
            <a:ext cx="1055457" cy="903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37"/>
          <p:cNvSpPr txBox="1"/>
          <p:nvPr>
            <p:ph type="ctrTitle"/>
          </p:nvPr>
        </p:nvSpPr>
        <p:spPr>
          <a:xfrm>
            <a:off x="311700" y="228200"/>
            <a:ext cx="8520600" cy="758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800"/>
              <a:t>Hiring Manager’s Experience</a:t>
            </a:r>
            <a:endParaRPr b="1" sz="2800"/>
          </a:p>
        </p:txBody>
      </p:sp>
      <p:sp>
        <p:nvSpPr>
          <p:cNvPr id="238" name="Google Shape;238;p37"/>
          <p:cNvSpPr txBox="1"/>
          <p:nvPr>
            <p:ph idx="1" type="subTitle"/>
          </p:nvPr>
        </p:nvSpPr>
        <p:spPr>
          <a:xfrm>
            <a:off x="311700" y="825150"/>
            <a:ext cx="8520600" cy="4071300"/>
          </a:xfrm>
          <a:prstGeom prst="rect">
            <a:avLst/>
          </a:prstGeom>
        </p:spPr>
        <p:txBody>
          <a:bodyPr anchorCtr="0" anchor="t" bIns="91425" lIns="91425" spcFirstLastPara="1" rIns="91425" wrap="square" tIns="91425">
            <a:noAutofit/>
          </a:bodyPr>
          <a:lstStyle/>
          <a:p>
            <a:pPr indent="-381000" lvl="0" marL="457200" rtl="0" algn="l">
              <a:lnSpc>
                <a:spcPct val="115000"/>
              </a:lnSpc>
              <a:spcBef>
                <a:spcPts val="1000"/>
              </a:spcBef>
              <a:spcAft>
                <a:spcPts val="0"/>
              </a:spcAft>
              <a:buClr>
                <a:schemeClr val="dk1"/>
              </a:buClr>
              <a:buSzPts val="2400"/>
              <a:buChar char="●"/>
            </a:pPr>
            <a:r>
              <a:rPr lang="en" sz="2400">
                <a:solidFill>
                  <a:schemeClr val="dk1"/>
                </a:solidFill>
              </a:rPr>
              <a:t>Encouraged to seek out diverse candidates (was not always the case).</a:t>
            </a:r>
            <a:endParaRPr sz="2400">
              <a:solidFill>
                <a:schemeClr val="dk1"/>
              </a:solidFill>
            </a:endParaRPr>
          </a:p>
          <a:p>
            <a:pPr indent="-381000" lvl="0" marL="457200" rtl="0" algn="l">
              <a:lnSpc>
                <a:spcPct val="115000"/>
              </a:lnSpc>
              <a:spcBef>
                <a:spcPts val="0"/>
              </a:spcBef>
              <a:spcAft>
                <a:spcPts val="0"/>
              </a:spcAft>
              <a:buClr>
                <a:schemeClr val="dk1"/>
              </a:buClr>
              <a:buSzPts val="2400"/>
              <a:buChar char="●"/>
            </a:pPr>
            <a:r>
              <a:rPr lang="en" sz="2400">
                <a:solidFill>
                  <a:schemeClr val="dk1"/>
                </a:solidFill>
              </a:rPr>
              <a:t>Hiring manager is pressured to fill the role quickly.</a:t>
            </a:r>
            <a:endParaRPr sz="2400">
              <a:solidFill>
                <a:schemeClr val="dk1"/>
              </a:solidFill>
            </a:endParaRPr>
          </a:p>
          <a:p>
            <a:pPr indent="-381000" lvl="0" marL="457200" rtl="0" algn="l">
              <a:lnSpc>
                <a:spcPct val="115000"/>
              </a:lnSpc>
              <a:spcBef>
                <a:spcPts val="0"/>
              </a:spcBef>
              <a:spcAft>
                <a:spcPts val="0"/>
              </a:spcAft>
              <a:buClr>
                <a:schemeClr val="dk1"/>
              </a:buClr>
              <a:buSzPts val="2400"/>
              <a:buChar char="●"/>
            </a:pPr>
            <a:r>
              <a:rPr lang="en" sz="2400">
                <a:solidFill>
                  <a:schemeClr val="dk1"/>
                </a:solidFill>
              </a:rPr>
              <a:t>HR manager controls the stream of candidates the hiring manager sees.</a:t>
            </a:r>
            <a:endParaRPr sz="2400">
              <a:solidFill>
                <a:schemeClr val="dk1"/>
              </a:solidFill>
            </a:endParaRPr>
          </a:p>
          <a:p>
            <a:pPr indent="-381000" lvl="0" marL="457200" rtl="0" algn="l">
              <a:lnSpc>
                <a:spcPct val="115000"/>
              </a:lnSpc>
              <a:spcBef>
                <a:spcPts val="0"/>
              </a:spcBef>
              <a:spcAft>
                <a:spcPts val="0"/>
              </a:spcAft>
              <a:buClr>
                <a:schemeClr val="dk1"/>
              </a:buClr>
              <a:buSzPts val="2400"/>
              <a:buChar char="●"/>
            </a:pPr>
            <a:r>
              <a:rPr lang="en" sz="2400">
                <a:solidFill>
                  <a:schemeClr val="dk1"/>
                </a:solidFill>
              </a:rPr>
              <a:t>Corporate measures the demographics of a location (or team) to determine diversity objectives.</a:t>
            </a:r>
            <a:endParaRPr sz="2400">
              <a:solidFill>
                <a:schemeClr val="dk1"/>
              </a:solidFill>
            </a:endParaRPr>
          </a:p>
          <a:p>
            <a:pPr indent="-381000" lvl="0" marL="457200" rtl="0" algn="l">
              <a:lnSpc>
                <a:spcPct val="115000"/>
              </a:lnSpc>
              <a:spcBef>
                <a:spcPts val="0"/>
              </a:spcBef>
              <a:spcAft>
                <a:spcPts val="0"/>
              </a:spcAft>
              <a:buClr>
                <a:schemeClr val="dk1"/>
              </a:buClr>
              <a:buSzPts val="2400"/>
              <a:buChar char="●"/>
            </a:pPr>
            <a:r>
              <a:rPr lang="en" sz="2400">
                <a:solidFill>
                  <a:schemeClr val="dk1"/>
                </a:solidFill>
              </a:rPr>
              <a:t>No metrics visible that measures if the candidate pool is of sufficient diversity.   </a:t>
            </a:r>
            <a:endParaRPr sz="24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pic>
        <p:nvPicPr>
          <p:cNvPr id="243" name="Google Shape;243;p38"/>
          <p:cNvPicPr preferRelativeResize="0"/>
          <p:nvPr/>
        </p:nvPicPr>
        <p:blipFill>
          <a:blip r:embed="rId3">
            <a:alphaModFix/>
          </a:blip>
          <a:stretch>
            <a:fillRect/>
          </a:stretch>
        </p:blipFill>
        <p:spPr>
          <a:xfrm>
            <a:off x="151808" y="1290702"/>
            <a:ext cx="4223375" cy="2364423"/>
          </a:xfrm>
          <a:prstGeom prst="rect">
            <a:avLst/>
          </a:prstGeom>
          <a:noFill/>
          <a:ln>
            <a:noFill/>
          </a:ln>
        </p:spPr>
      </p:pic>
      <p:pic>
        <p:nvPicPr>
          <p:cNvPr id="244" name="Google Shape;244;p38"/>
          <p:cNvPicPr preferRelativeResize="0"/>
          <p:nvPr/>
        </p:nvPicPr>
        <p:blipFill>
          <a:blip r:embed="rId4">
            <a:alphaModFix/>
          </a:blip>
          <a:stretch>
            <a:fillRect/>
          </a:stretch>
        </p:blipFill>
        <p:spPr>
          <a:xfrm>
            <a:off x="5651776" y="2757800"/>
            <a:ext cx="1849174" cy="2162426"/>
          </a:xfrm>
          <a:prstGeom prst="rect">
            <a:avLst/>
          </a:prstGeom>
          <a:noFill/>
          <a:ln>
            <a:noFill/>
          </a:ln>
        </p:spPr>
      </p:pic>
      <p:sp>
        <p:nvSpPr>
          <p:cNvPr id="245" name="Google Shape;245;p38"/>
          <p:cNvSpPr txBox="1"/>
          <p:nvPr/>
        </p:nvSpPr>
        <p:spPr>
          <a:xfrm>
            <a:off x="204525" y="481950"/>
            <a:ext cx="4080300" cy="68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How HR views the hiring process</a:t>
            </a:r>
            <a:endParaRPr/>
          </a:p>
        </p:txBody>
      </p:sp>
      <p:sp>
        <p:nvSpPr>
          <p:cNvPr id="246" name="Google Shape;246;p38"/>
          <p:cNvSpPr txBox="1"/>
          <p:nvPr/>
        </p:nvSpPr>
        <p:spPr>
          <a:xfrm>
            <a:off x="4842300" y="2077400"/>
            <a:ext cx="4080300" cy="68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How the hiring manager views the hiring process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Google Shape;251;p39"/>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a:t>
            </a:r>
            <a:endParaRPr/>
          </a:p>
        </p:txBody>
      </p:sp>
      <p:sp>
        <p:nvSpPr>
          <p:cNvPr id="252" name="Google Shape;252;p39"/>
          <p:cNvSpPr txBox="1"/>
          <p:nvPr/>
        </p:nvSpPr>
        <p:spPr>
          <a:xfrm>
            <a:off x="848100" y="716700"/>
            <a:ext cx="7101600" cy="305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We have reached out to:</a:t>
            </a:r>
            <a:endParaRPr>
              <a:latin typeface="Roboto"/>
              <a:ea typeface="Roboto"/>
              <a:cs typeface="Roboto"/>
              <a:sym typeface="Roboto"/>
            </a:endParaRPr>
          </a:p>
          <a:p>
            <a:pPr indent="-317500" lvl="0" marL="457200" rtl="0" algn="l">
              <a:spcBef>
                <a:spcPts val="0"/>
              </a:spcBef>
              <a:spcAft>
                <a:spcPts val="0"/>
              </a:spcAft>
              <a:buSzPts val="1400"/>
              <a:buFont typeface="Roboto"/>
              <a:buAutoNum type="arabicParenR"/>
            </a:pPr>
            <a:r>
              <a:rPr lang="en">
                <a:latin typeface="Roboto"/>
                <a:ea typeface="Roboto"/>
                <a:cs typeface="Roboto"/>
                <a:sym typeface="Roboto"/>
              </a:rPr>
              <a:t>Jamf Contact</a:t>
            </a:r>
            <a:endParaRPr>
              <a:latin typeface="Roboto"/>
              <a:ea typeface="Roboto"/>
              <a:cs typeface="Roboto"/>
              <a:sym typeface="Roboto"/>
            </a:endParaRPr>
          </a:p>
          <a:p>
            <a:pPr indent="-317500" lvl="0" marL="457200" rtl="0" algn="l">
              <a:spcBef>
                <a:spcPts val="0"/>
              </a:spcBef>
              <a:spcAft>
                <a:spcPts val="0"/>
              </a:spcAft>
              <a:buSzPts val="1400"/>
              <a:buFont typeface="Roboto"/>
              <a:buAutoNum type="arabicParenR"/>
            </a:pPr>
            <a:r>
              <a:rPr lang="en">
                <a:latin typeface="Roboto"/>
                <a:ea typeface="Roboto"/>
                <a:cs typeface="Roboto"/>
                <a:sym typeface="Roboto"/>
              </a:rPr>
              <a:t>Df</a:t>
            </a:r>
            <a:endParaRPr>
              <a:latin typeface="Roboto"/>
              <a:ea typeface="Roboto"/>
              <a:cs typeface="Roboto"/>
              <a:sym typeface="Roboto"/>
            </a:endParaRPr>
          </a:p>
          <a:p>
            <a:pPr indent="-317500" lvl="0" marL="457200" rtl="0" algn="l">
              <a:spcBef>
                <a:spcPts val="0"/>
              </a:spcBef>
              <a:spcAft>
                <a:spcPts val="0"/>
              </a:spcAft>
              <a:buSzPts val="1400"/>
              <a:buFont typeface="Roboto"/>
              <a:buAutoNum type="arabicParenR"/>
            </a:pPr>
            <a:r>
              <a:rPr lang="en">
                <a:latin typeface="Roboto"/>
                <a:ea typeface="Roboto"/>
                <a:cs typeface="Roboto"/>
                <a:sym typeface="Roboto"/>
              </a:rPr>
              <a:t>Dfgd</a:t>
            </a:r>
            <a:endParaRPr>
              <a:latin typeface="Roboto"/>
              <a:ea typeface="Roboto"/>
              <a:cs typeface="Roboto"/>
              <a:sym typeface="Roboto"/>
            </a:endParaRPr>
          </a:p>
          <a:p>
            <a:pPr indent="-317500" lvl="0" marL="457200" rtl="0" algn="l">
              <a:spcBef>
                <a:spcPts val="0"/>
              </a:spcBef>
              <a:spcAft>
                <a:spcPts val="0"/>
              </a:spcAft>
              <a:buSzPts val="1400"/>
              <a:buFont typeface="Roboto"/>
              <a:buAutoNum type="arabicParenR"/>
            </a:pPr>
            <a:r>
              <a:rPr lang="en">
                <a:latin typeface="Roboto"/>
                <a:ea typeface="Roboto"/>
                <a:cs typeface="Roboto"/>
                <a:sym typeface="Roboto"/>
              </a:rPr>
              <a:t>f</a:t>
            </a:r>
            <a:r>
              <a:rPr lang="en">
                <a:latin typeface="Roboto"/>
                <a:ea typeface="Roboto"/>
                <a:cs typeface="Roboto"/>
                <a:sym typeface="Roboto"/>
              </a:rPr>
              <a:t>sdf</a:t>
            </a:r>
            <a:endParaRPr>
              <a:latin typeface="Roboto"/>
              <a:ea typeface="Roboto"/>
              <a:cs typeface="Roboto"/>
              <a:sym typeface="Roboto"/>
            </a:endParaRPr>
          </a:p>
          <a:p>
            <a:pPr indent="0" lvl="0" marL="457200" rtl="0" algn="l">
              <a:spcBef>
                <a:spcPts val="0"/>
              </a:spcBef>
              <a:spcAft>
                <a:spcPts val="0"/>
              </a:spcAft>
              <a:buNone/>
            </a:pPr>
            <a:r>
              <a:t/>
            </a:r>
            <a:endParaRPr>
              <a:latin typeface="Roboto"/>
              <a:ea typeface="Roboto"/>
              <a:cs typeface="Roboto"/>
              <a:sym typeface="Roboto"/>
            </a:endParaRPr>
          </a:p>
          <a:p>
            <a:pPr indent="0" lvl="0" marL="457200" rtl="0" algn="l">
              <a:spcBef>
                <a:spcPts val="0"/>
              </a:spcBef>
              <a:spcAft>
                <a:spcPts val="0"/>
              </a:spcAft>
              <a:buNone/>
            </a:pPr>
            <a:r>
              <a:rPr lang="en">
                <a:latin typeface="Roboto"/>
                <a:ea typeface="Roboto"/>
                <a:cs typeface="Roboto"/>
                <a:sym typeface="Roboto"/>
              </a:rPr>
              <a:t>Educate the ACE’ers</a:t>
            </a:r>
            <a:endParaRPr>
              <a:latin typeface="Roboto"/>
              <a:ea typeface="Roboto"/>
              <a:cs typeface="Roboto"/>
              <a:sym typeface="Roboto"/>
            </a:endParaRPr>
          </a:p>
          <a:p>
            <a:pPr indent="0" lvl="0" marL="457200" rtl="0" algn="l">
              <a:spcBef>
                <a:spcPts val="0"/>
              </a:spcBef>
              <a:spcAft>
                <a:spcPts val="0"/>
              </a:spcAft>
              <a:buNone/>
            </a:pPr>
            <a:r>
              <a:rPr lang="en">
                <a:latin typeface="Roboto"/>
                <a:ea typeface="Roboto"/>
                <a:cs typeface="Roboto"/>
                <a:sym typeface="Roboto"/>
              </a:rPr>
              <a:t>Inform them of tools/resources</a:t>
            </a:r>
            <a:endParaRPr>
              <a:latin typeface="Roboto"/>
              <a:ea typeface="Roboto"/>
              <a:cs typeface="Roboto"/>
              <a:sym typeface="Roboto"/>
            </a:endParaRPr>
          </a:p>
          <a:p>
            <a:pPr indent="0" lvl="0" marL="457200" rtl="0" algn="l">
              <a:spcBef>
                <a:spcPts val="0"/>
              </a:spcBef>
              <a:spcAft>
                <a:spcPts val="0"/>
              </a:spcAft>
              <a:buNone/>
            </a:pPr>
            <a:r>
              <a:rPr lang="en">
                <a:latin typeface="Roboto"/>
                <a:ea typeface="Roboto"/>
                <a:cs typeface="Roboto"/>
                <a:sym typeface="Roboto"/>
              </a:rPr>
              <a:t>Provide advice/skills  on how to handle timing/HR/constraints</a:t>
            </a:r>
            <a:endParaRPr>
              <a:latin typeface="Roboto"/>
              <a:ea typeface="Roboto"/>
              <a:cs typeface="Roboto"/>
              <a:sym typeface="Roboto"/>
            </a:endParaRPr>
          </a:p>
          <a:p>
            <a:pPr indent="0" lvl="0" marL="45720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40"/>
          <p:cNvSpPr txBox="1"/>
          <p:nvPr>
            <p:ph idx="4294967295" type="title"/>
          </p:nvPr>
        </p:nvSpPr>
        <p:spPr>
          <a:xfrm>
            <a:off x="634200" y="152400"/>
            <a:ext cx="8485200" cy="126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Arial"/>
                <a:ea typeface="Arial"/>
                <a:cs typeface="Arial"/>
                <a:sym typeface="Arial"/>
              </a:rPr>
              <a:t>Diversity &amp; Inclusion and Fiscal </a:t>
            </a:r>
            <a:r>
              <a:rPr lang="en">
                <a:latin typeface="Arial"/>
                <a:ea typeface="Arial"/>
                <a:cs typeface="Arial"/>
                <a:sym typeface="Arial"/>
              </a:rPr>
              <a:t>Performance</a:t>
            </a:r>
            <a:endParaRPr>
              <a:latin typeface="Arial"/>
              <a:ea typeface="Arial"/>
              <a:cs typeface="Arial"/>
              <a:sym typeface="Arial"/>
            </a:endParaRPr>
          </a:p>
          <a:p>
            <a:pPr indent="0" lvl="0" marL="0" rtl="0" algn="ctr">
              <a:spcBef>
                <a:spcPts val="0"/>
              </a:spcBef>
              <a:spcAft>
                <a:spcPts val="0"/>
              </a:spcAft>
              <a:buNone/>
            </a:pPr>
            <a:r>
              <a:t/>
            </a:r>
            <a:endParaRPr>
              <a:latin typeface="Arial"/>
              <a:ea typeface="Arial"/>
              <a:cs typeface="Arial"/>
              <a:sym typeface="Arial"/>
            </a:endParaRPr>
          </a:p>
        </p:txBody>
      </p:sp>
      <p:sp>
        <p:nvSpPr>
          <p:cNvPr id="258" name="Google Shape;258;p40"/>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Arial"/>
                <a:ea typeface="Arial"/>
                <a:cs typeface="Arial"/>
                <a:sym typeface="Arial"/>
              </a:rPr>
              <a:t>The statistics are everywhere!</a:t>
            </a:r>
            <a:endParaRPr>
              <a:latin typeface="Arial"/>
              <a:ea typeface="Arial"/>
              <a:cs typeface="Arial"/>
              <a:sym typeface="Arial"/>
            </a:endParaRPr>
          </a:p>
        </p:txBody>
      </p:sp>
      <p:pic>
        <p:nvPicPr>
          <p:cNvPr id="259" name="Google Shape;259;p40"/>
          <p:cNvPicPr preferRelativeResize="0"/>
          <p:nvPr/>
        </p:nvPicPr>
        <p:blipFill>
          <a:blip r:embed="rId3">
            <a:alphaModFix/>
          </a:blip>
          <a:stretch>
            <a:fillRect/>
          </a:stretch>
        </p:blipFill>
        <p:spPr>
          <a:xfrm>
            <a:off x="152400" y="152400"/>
            <a:ext cx="1055457" cy="903400"/>
          </a:xfrm>
          <a:prstGeom prst="rect">
            <a:avLst/>
          </a:prstGeom>
          <a:noFill/>
          <a:ln>
            <a:noFill/>
          </a:ln>
        </p:spPr>
      </p:pic>
      <p:pic>
        <p:nvPicPr>
          <p:cNvPr id="260" name="Google Shape;260;p40"/>
          <p:cNvPicPr preferRelativeResize="0"/>
          <p:nvPr/>
        </p:nvPicPr>
        <p:blipFill>
          <a:blip r:embed="rId4">
            <a:alphaModFix/>
          </a:blip>
          <a:stretch>
            <a:fillRect/>
          </a:stretch>
        </p:blipFill>
        <p:spPr>
          <a:xfrm>
            <a:off x="187750" y="963150"/>
            <a:ext cx="5690875" cy="3347600"/>
          </a:xfrm>
          <a:prstGeom prst="rect">
            <a:avLst/>
          </a:prstGeom>
          <a:noFill/>
          <a:ln>
            <a:noFill/>
          </a:ln>
        </p:spPr>
      </p:pic>
      <p:pic>
        <p:nvPicPr>
          <p:cNvPr id="261" name="Google Shape;261;p40"/>
          <p:cNvPicPr preferRelativeResize="0"/>
          <p:nvPr/>
        </p:nvPicPr>
        <p:blipFill rotWithShape="1">
          <a:blip r:embed="rId5">
            <a:alphaModFix/>
          </a:blip>
          <a:srcRect b="9297" l="0" r="0" t="0"/>
          <a:stretch/>
        </p:blipFill>
        <p:spPr>
          <a:xfrm>
            <a:off x="4495800" y="963150"/>
            <a:ext cx="4471201" cy="2363424"/>
          </a:xfrm>
          <a:prstGeom prst="rect">
            <a:avLst/>
          </a:prstGeom>
          <a:noFill/>
          <a:ln>
            <a:noFill/>
          </a:ln>
        </p:spPr>
      </p:pic>
      <p:sp>
        <p:nvSpPr>
          <p:cNvPr id="262" name="Google Shape;262;p40"/>
          <p:cNvSpPr txBox="1"/>
          <p:nvPr/>
        </p:nvSpPr>
        <p:spPr>
          <a:xfrm rot="-2474516">
            <a:off x="2016845" y="2365129"/>
            <a:ext cx="5832171" cy="680283"/>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980000"/>
                </a:solidFill>
                <a:latin typeface="Roboto"/>
                <a:ea typeface="Roboto"/>
                <a:cs typeface="Roboto"/>
                <a:sym typeface="Roboto"/>
              </a:rPr>
              <a:t>Nikki to fix</a:t>
            </a:r>
            <a:endParaRPr sz="2400">
              <a:solidFill>
                <a:srgbClr val="980000"/>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6"/>
          <p:cNvSpPr txBox="1"/>
          <p:nvPr>
            <p:ph idx="4294967295" type="title"/>
          </p:nvPr>
        </p:nvSpPr>
        <p:spPr>
          <a:xfrm>
            <a:off x="1149925" y="235700"/>
            <a:ext cx="7347600" cy="160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ial"/>
                <a:ea typeface="Arial"/>
                <a:cs typeface="Arial"/>
                <a:sym typeface="Arial"/>
              </a:rPr>
              <a:t>Meet The Diversity and Inclusion Team</a:t>
            </a:r>
            <a:endParaRPr>
              <a:latin typeface="Arial"/>
              <a:ea typeface="Arial"/>
              <a:cs typeface="Arial"/>
              <a:sym typeface="Arial"/>
            </a:endParaRPr>
          </a:p>
        </p:txBody>
      </p:sp>
      <p:pic>
        <p:nvPicPr>
          <p:cNvPr id="118" name="Google Shape;118;p26"/>
          <p:cNvPicPr preferRelativeResize="0"/>
          <p:nvPr/>
        </p:nvPicPr>
        <p:blipFill>
          <a:blip r:embed="rId3">
            <a:alphaModFix/>
          </a:blip>
          <a:stretch>
            <a:fillRect/>
          </a:stretch>
        </p:blipFill>
        <p:spPr>
          <a:xfrm>
            <a:off x="311700" y="1078475"/>
            <a:ext cx="2039264" cy="2406799"/>
          </a:xfrm>
          <a:prstGeom prst="rect">
            <a:avLst/>
          </a:prstGeom>
          <a:noFill/>
          <a:ln>
            <a:noFill/>
          </a:ln>
        </p:spPr>
      </p:pic>
      <p:sp>
        <p:nvSpPr>
          <p:cNvPr id="119" name="Google Shape;119;p26"/>
          <p:cNvSpPr txBox="1"/>
          <p:nvPr/>
        </p:nvSpPr>
        <p:spPr>
          <a:xfrm>
            <a:off x="311700" y="3480975"/>
            <a:ext cx="2361900" cy="79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Patrick Wand</a:t>
            </a:r>
            <a:endParaRPr/>
          </a:p>
          <a:p>
            <a:pPr indent="0" lvl="0" marL="0" rtl="0" algn="l">
              <a:spcBef>
                <a:spcPts val="0"/>
              </a:spcBef>
              <a:spcAft>
                <a:spcPts val="0"/>
              </a:spcAft>
              <a:buNone/>
            </a:pPr>
            <a:r>
              <a:rPr lang="en"/>
              <a:t>Sr IT Project Manager</a:t>
            </a:r>
            <a:endParaRPr/>
          </a:p>
          <a:p>
            <a:pPr indent="0" lvl="0" marL="0" rtl="0" algn="l">
              <a:spcBef>
                <a:spcPts val="0"/>
              </a:spcBef>
              <a:spcAft>
                <a:spcPts val="0"/>
              </a:spcAft>
              <a:buNone/>
            </a:pPr>
            <a:r>
              <a:rPr lang="en"/>
              <a:t>Mall of America </a:t>
            </a:r>
            <a:endParaRPr/>
          </a:p>
        </p:txBody>
      </p:sp>
      <p:pic>
        <p:nvPicPr>
          <p:cNvPr id="120" name="Google Shape;120;p26"/>
          <p:cNvPicPr preferRelativeResize="0"/>
          <p:nvPr/>
        </p:nvPicPr>
        <p:blipFill>
          <a:blip r:embed="rId4">
            <a:alphaModFix/>
          </a:blip>
          <a:stretch>
            <a:fillRect/>
          </a:stretch>
        </p:blipFill>
        <p:spPr>
          <a:xfrm>
            <a:off x="2936185" y="1118912"/>
            <a:ext cx="1878765" cy="2325924"/>
          </a:xfrm>
          <a:prstGeom prst="rect">
            <a:avLst/>
          </a:prstGeom>
          <a:noFill/>
          <a:ln>
            <a:noFill/>
          </a:ln>
        </p:spPr>
      </p:pic>
      <p:sp>
        <p:nvSpPr>
          <p:cNvPr id="121" name="Google Shape;121;p26"/>
          <p:cNvSpPr txBox="1"/>
          <p:nvPr/>
        </p:nvSpPr>
        <p:spPr>
          <a:xfrm>
            <a:off x="2871213" y="3469800"/>
            <a:ext cx="2361900" cy="79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Kevin Flanders</a:t>
            </a:r>
            <a:endParaRPr/>
          </a:p>
          <a:p>
            <a:pPr indent="0" lvl="0" marL="0" rtl="0" algn="l">
              <a:spcBef>
                <a:spcPts val="0"/>
              </a:spcBef>
              <a:spcAft>
                <a:spcPts val="0"/>
              </a:spcAft>
              <a:buNone/>
            </a:pPr>
            <a:r>
              <a:rPr lang="en"/>
              <a:t>Sr Engineering Manager</a:t>
            </a:r>
            <a:endParaRPr/>
          </a:p>
          <a:p>
            <a:pPr indent="0" lvl="0" marL="0" rtl="0" algn="l">
              <a:spcBef>
                <a:spcPts val="0"/>
              </a:spcBef>
              <a:spcAft>
                <a:spcPts val="0"/>
              </a:spcAft>
              <a:buNone/>
            </a:pPr>
            <a:r>
              <a:rPr lang="en"/>
              <a:t>Unisys</a:t>
            </a:r>
            <a:endParaRPr/>
          </a:p>
        </p:txBody>
      </p:sp>
      <p:sp>
        <p:nvSpPr>
          <p:cNvPr id="122" name="Google Shape;122;p26"/>
          <p:cNvSpPr txBox="1"/>
          <p:nvPr/>
        </p:nvSpPr>
        <p:spPr>
          <a:xfrm>
            <a:off x="5638600" y="3531925"/>
            <a:ext cx="2498700" cy="79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John Duda</a:t>
            </a:r>
            <a:endParaRPr/>
          </a:p>
          <a:p>
            <a:pPr indent="0" lvl="0" marL="0" rtl="0" algn="l">
              <a:spcBef>
                <a:spcPts val="0"/>
              </a:spcBef>
              <a:spcAft>
                <a:spcPts val="0"/>
              </a:spcAft>
              <a:buNone/>
            </a:pPr>
            <a:r>
              <a:rPr lang="en"/>
              <a:t>Managing Principal Engineer</a:t>
            </a:r>
            <a:endParaRPr/>
          </a:p>
          <a:p>
            <a:pPr indent="0" lvl="0" marL="0" rtl="0" algn="l">
              <a:spcBef>
                <a:spcPts val="0"/>
              </a:spcBef>
              <a:spcAft>
                <a:spcPts val="0"/>
              </a:spcAft>
              <a:buNone/>
            </a:pPr>
            <a:r>
              <a:rPr lang="en"/>
              <a:t>Seagate</a:t>
            </a:r>
            <a:endParaRPr/>
          </a:p>
        </p:txBody>
      </p:sp>
      <p:sp>
        <p:nvSpPr>
          <p:cNvPr id="123" name="Google Shape;123;p26"/>
          <p:cNvSpPr txBox="1"/>
          <p:nvPr/>
        </p:nvSpPr>
        <p:spPr>
          <a:xfrm>
            <a:off x="5863525" y="1442600"/>
            <a:ext cx="1878900" cy="112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Need John’s image</a:t>
            </a:r>
            <a:endParaRPr/>
          </a:p>
        </p:txBody>
      </p:sp>
      <p:pic>
        <p:nvPicPr>
          <p:cNvPr id="124" name="Google Shape;124;p26"/>
          <p:cNvPicPr preferRelativeResize="0"/>
          <p:nvPr/>
        </p:nvPicPr>
        <p:blipFill rotWithShape="1">
          <a:blip r:embed="rId5">
            <a:alphaModFix/>
          </a:blip>
          <a:srcRect b="37511" l="22052" r="22047" t="13608"/>
          <a:stretch/>
        </p:blipFill>
        <p:spPr>
          <a:xfrm>
            <a:off x="5753382" y="1111862"/>
            <a:ext cx="1994971" cy="2325930"/>
          </a:xfrm>
          <a:prstGeom prst="rect">
            <a:avLst/>
          </a:prstGeom>
          <a:noFill/>
          <a:ln>
            <a:noFill/>
          </a:ln>
        </p:spPr>
      </p:pic>
      <p:sp>
        <p:nvSpPr>
          <p:cNvPr id="125" name="Google Shape;125;p26"/>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Arial"/>
                <a:ea typeface="Arial"/>
                <a:cs typeface="Arial"/>
                <a:sym typeface="Arial"/>
              </a:rPr>
              <a:t>“In the US there are more people by the name of John leading major companies than there are women leading major companies” </a:t>
            </a:r>
            <a:r>
              <a:rPr i="1" lang="en" sz="700">
                <a:latin typeface="Arial"/>
                <a:ea typeface="Arial"/>
                <a:cs typeface="Arial"/>
                <a:sym typeface="Arial"/>
              </a:rPr>
              <a:t>(source NY Times Analysis, 2018)</a:t>
            </a:r>
            <a:endParaRPr i="1" sz="700">
              <a:latin typeface="Arial"/>
              <a:ea typeface="Arial"/>
              <a:cs typeface="Arial"/>
              <a:sym typeface="Arial"/>
            </a:endParaRPr>
          </a:p>
        </p:txBody>
      </p:sp>
      <p:pic>
        <p:nvPicPr>
          <p:cNvPr id="126" name="Google Shape;126;p26"/>
          <p:cNvPicPr preferRelativeResize="0"/>
          <p:nvPr/>
        </p:nvPicPr>
        <p:blipFill>
          <a:blip r:embed="rId6">
            <a:alphaModFix/>
          </a:blip>
          <a:stretch>
            <a:fillRect/>
          </a:stretch>
        </p:blipFill>
        <p:spPr>
          <a:xfrm>
            <a:off x="152400" y="152400"/>
            <a:ext cx="1055457" cy="903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7"/>
          <p:cNvSpPr txBox="1"/>
          <p:nvPr>
            <p:ph idx="4294967295" type="title"/>
          </p:nvPr>
        </p:nvSpPr>
        <p:spPr>
          <a:xfrm>
            <a:off x="1226125" y="477519"/>
            <a:ext cx="5825700" cy="171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ial"/>
                <a:ea typeface="Arial"/>
                <a:cs typeface="Arial"/>
                <a:sym typeface="Arial"/>
              </a:rPr>
              <a:t>Also Introducing…...</a:t>
            </a:r>
            <a:endParaRPr>
              <a:latin typeface="Arial"/>
              <a:ea typeface="Arial"/>
              <a:cs typeface="Arial"/>
              <a:sym typeface="Arial"/>
            </a:endParaRPr>
          </a:p>
        </p:txBody>
      </p:sp>
      <p:sp>
        <p:nvSpPr>
          <p:cNvPr id="132" name="Google Shape;132;p27"/>
          <p:cNvSpPr txBox="1"/>
          <p:nvPr/>
        </p:nvSpPr>
        <p:spPr>
          <a:xfrm>
            <a:off x="995950" y="3432837"/>
            <a:ext cx="2361900" cy="79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Pooja Arora</a:t>
            </a:r>
            <a:endParaRPr/>
          </a:p>
          <a:p>
            <a:pPr indent="0" lvl="0" marL="0" rtl="0" algn="l">
              <a:spcBef>
                <a:spcPts val="0"/>
              </a:spcBef>
              <a:spcAft>
                <a:spcPts val="0"/>
              </a:spcAft>
              <a:buNone/>
            </a:pPr>
            <a:r>
              <a:rPr lang="en"/>
              <a:t>Director - PMO</a:t>
            </a:r>
            <a:endParaRPr/>
          </a:p>
          <a:p>
            <a:pPr indent="0" lvl="0" marL="0" rtl="0" algn="l">
              <a:spcBef>
                <a:spcPts val="0"/>
              </a:spcBef>
              <a:spcAft>
                <a:spcPts val="0"/>
              </a:spcAft>
              <a:buNone/>
            </a:pPr>
            <a:r>
              <a:rPr lang="en"/>
              <a:t>PTC</a:t>
            </a:r>
            <a:endParaRPr/>
          </a:p>
        </p:txBody>
      </p:sp>
      <p:sp>
        <p:nvSpPr>
          <p:cNvPr id="133" name="Google Shape;133;p27"/>
          <p:cNvSpPr txBox="1"/>
          <p:nvPr/>
        </p:nvSpPr>
        <p:spPr>
          <a:xfrm>
            <a:off x="6079313" y="3577057"/>
            <a:ext cx="2361900" cy="79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Nikki Shaffer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Sr IT Manager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Seagate</a:t>
            </a:r>
            <a:endParaRPr/>
          </a:p>
        </p:txBody>
      </p:sp>
      <p:sp>
        <p:nvSpPr>
          <p:cNvPr id="134" name="Google Shape;134;p27"/>
          <p:cNvSpPr txBox="1"/>
          <p:nvPr/>
        </p:nvSpPr>
        <p:spPr>
          <a:xfrm>
            <a:off x="995950" y="4520239"/>
            <a:ext cx="7196400" cy="34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rPr>
              <a:t>We have hit our diversity goal!!</a:t>
            </a:r>
            <a:endParaRPr sz="1800">
              <a:solidFill>
                <a:srgbClr val="FFFFFF"/>
              </a:solidFill>
            </a:endParaRPr>
          </a:p>
        </p:txBody>
      </p:sp>
      <p:pic>
        <p:nvPicPr>
          <p:cNvPr id="135" name="Google Shape;135;p27"/>
          <p:cNvPicPr preferRelativeResize="0"/>
          <p:nvPr/>
        </p:nvPicPr>
        <p:blipFill>
          <a:blip r:embed="rId3">
            <a:alphaModFix/>
          </a:blip>
          <a:stretch>
            <a:fillRect/>
          </a:stretch>
        </p:blipFill>
        <p:spPr>
          <a:xfrm>
            <a:off x="6079325" y="1231794"/>
            <a:ext cx="1788644" cy="2201043"/>
          </a:xfrm>
          <a:prstGeom prst="rect">
            <a:avLst/>
          </a:prstGeom>
          <a:noFill/>
          <a:ln>
            <a:noFill/>
          </a:ln>
        </p:spPr>
      </p:pic>
      <p:pic>
        <p:nvPicPr>
          <p:cNvPr id="136" name="Google Shape;136;p27"/>
          <p:cNvPicPr preferRelativeResize="0"/>
          <p:nvPr/>
        </p:nvPicPr>
        <p:blipFill>
          <a:blip r:embed="rId4">
            <a:alphaModFix/>
          </a:blip>
          <a:stretch>
            <a:fillRect/>
          </a:stretch>
        </p:blipFill>
        <p:spPr>
          <a:xfrm>
            <a:off x="995950" y="1231793"/>
            <a:ext cx="1978750" cy="2260008"/>
          </a:xfrm>
          <a:prstGeom prst="rect">
            <a:avLst/>
          </a:prstGeom>
          <a:noFill/>
          <a:ln>
            <a:noFill/>
          </a:ln>
        </p:spPr>
      </p:pic>
      <p:pic>
        <p:nvPicPr>
          <p:cNvPr id="137" name="Google Shape;137;p27"/>
          <p:cNvPicPr preferRelativeResize="0"/>
          <p:nvPr/>
        </p:nvPicPr>
        <p:blipFill>
          <a:blip r:embed="rId5">
            <a:alphaModFix/>
          </a:blip>
          <a:stretch>
            <a:fillRect/>
          </a:stretch>
        </p:blipFill>
        <p:spPr>
          <a:xfrm>
            <a:off x="152400" y="127125"/>
            <a:ext cx="1055457" cy="908246"/>
          </a:xfrm>
          <a:prstGeom prst="rect">
            <a:avLst/>
          </a:prstGeom>
          <a:noFill/>
          <a:ln>
            <a:noFill/>
          </a:ln>
        </p:spPr>
      </p:pic>
      <p:pic>
        <p:nvPicPr>
          <p:cNvPr id="138" name="Google Shape;138;p27"/>
          <p:cNvPicPr preferRelativeResize="0"/>
          <p:nvPr/>
        </p:nvPicPr>
        <p:blipFill>
          <a:blip r:embed="rId6">
            <a:alphaModFix/>
          </a:blip>
          <a:stretch>
            <a:fillRect/>
          </a:stretch>
        </p:blipFill>
        <p:spPr>
          <a:xfrm>
            <a:off x="3399850" y="1371300"/>
            <a:ext cx="2098225" cy="1981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8"/>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Arial"/>
                <a:ea typeface="Arial"/>
                <a:cs typeface="Arial"/>
                <a:sym typeface="Arial"/>
              </a:rPr>
              <a:t>“Are we putting our money where our mouth is?”</a:t>
            </a:r>
            <a:endParaRPr>
              <a:latin typeface="Arial"/>
              <a:ea typeface="Arial"/>
              <a:cs typeface="Arial"/>
              <a:sym typeface="Arial"/>
            </a:endParaRPr>
          </a:p>
        </p:txBody>
      </p:sp>
      <p:pic>
        <p:nvPicPr>
          <p:cNvPr id="144" name="Google Shape;144;p28"/>
          <p:cNvPicPr preferRelativeResize="0"/>
          <p:nvPr/>
        </p:nvPicPr>
        <p:blipFill rotWithShape="1">
          <a:blip r:embed="rId3">
            <a:alphaModFix/>
          </a:blip>
          <a:srcRect b="0" l="0" r="0" t="10706"/>
          <a:stretch/>
        </p:blipFill>
        <p:spPr>
          <a:xfrm>
            <a:off x="2650000" y="938325"/>
            <a:ext cx="3953250" cy="3407675"/>
          </a:xfrm>
          <a:prstGeom prst="rect">
            <a:avLst/>
          </a:prstGeom>
          <a:noFill/>
          <a:ln>
            <a:noFill/>
          </a:ln>
        </p:spPr>
      </p:pic>
      <p:pic>
        <p:nvPicPr>
          <p:cNvPr id="145" name="Google Shape;145;p28"/>
          <p:cNvPicPr preferRelativeResize="0"/>
          <p:nvPr/>
        </p:nvPicPr>
        <p:blipFill>
          <a:blip r:embed="rId4">
            <a:alphaModFix/>
          </a:blip>
          <a:stretch>
            <a:fillRect/>
          </a:stretch>
        </p:blipFill>
        <p:spPr>
          <a:xfrm>
            <a:off x="152400" y="152400"/>
            <a:ext cx="1055457" cy="903400"/>
          </a:xfrm>
          <a:prstGeom prst="rect">
            <a:avLst/>
          </a:prstGeom>
          <a:noFill/>
          <a:ln>
            <a:noFill/>
          </a:ln>
        </p:spPr>
      </p:pic>
      <p:sp>
        <p:nvSpPr>
          <p:cNvPr id="146" name="Google Shape;146;p28"/>
          <p:cNvSpPr txBox="1"/>
          <p:nvPr>
            <p:ph idx="4294967295" type="title"/>
          </p:nvPr>
        </p:nvSpPr>
        <p:spPr>
          <a:xfrm>
            <a:off x="921325" y="325125"/>
            <a:ext cx="8451000" cy="95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ial"/>
                <a:ea typeface="Arial"/>
                <a:cs typeface="Arial"/>
                <a:sym typeface="Arial"/>
              </a:rPr>
              <a:t>Out of curiosity, let’s take a look at the MHTA board….</a:t>
            </a:r>
            <a:r>
              <a:rPr lang="en">
                <a:latin typeface="Arial"/>
                <a:ea typeface="Arial"/>
                <a:cs typeface="Arial"/>
                <a:sym typeface="Arial"/>
              </a:rPr>
              <a:t>.</a:t>
            </a:r>
            <a:endParaRPr>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9"/>
          <p:cNvSpPr txBox="1"/>
          <p:nvPr>
            <p:ph idx="4294967295" type="title"/>
          </p:nvPr>
        </p:nvSpPr>
        <p:spPr>
          <a:xfrm>
            <a:off x="481800" y="-76200"/>
            <a:ext cx="8485200" cy="126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Arial"/>
                <a:ea typeface="Arial"/>
                <a:cs typeface="Arial"/>
                <a:sym typeface="Arial"/>
              </a:rPr>
              <a:t>Corporate Diversity Programs In Play</a:t>
            </a:r>
            <a:endParaRPr>
              <a:latin typeface="Arial"/>
              <a:ea typeface="Arial"/>
              <a:cs typeface="Arial"/>
              <a:sym typeface="Arial"/>
            </a:endParaRPr>
          </a:p>
          <a:p>
            <a:pPr indent="0" lvl="0" marL="0" rtl="0" algn="ctr">
              <a:spcBef>
                <a:spcPts val="0"/>
              </a:spcBef>
              <a:spcAft>
                <a:spcPts val="0"/>
              </a:spcAft>
              <a:buNone/>
            </a:pPr>
            <a:r>
              <a:t/>
            </a:r>
            <a:endParaRPr>
              <a:latin typeface="Arial"/>
              <a:ea typeface="Arial"/>
              <a:cs typeface="Arial"/>
              <a:sym typeface="Arial"/>
            </a:endParaRPr>
          </a:p>
          <a:p>
            <a:pPr indent="0" lvl="0" marL="0" rtl="0" algn="ctr">
              <a:spcBef>
                <a:spcPts val="0"/>
              </a:spcBef>
              <a:spcAft>
                <a:spcPts val="0"/>
              </a:spcAft>
              <a:buNone/>
            </a:pPr>
            <a:r>
              <a:t/>
            </a:r>
            <a:endParaRPr>
              <a:latin typeface="Arial"/>
              <a:ea typeface="Arial"/>
              <a:cs typeface="Arial"/>
              <a:sym typeface="Arial"/>
            </a:endParaRPr>
          </a:p>
        </p:txBody>
      </p:sp>
      <p:sp>
        <p:nvSpPr>
          <p:cNvPr id="152" name="Google Shape;152;p29"/>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Arial"/>
                <a:ea typeface="Arial"/>
                <a:cs typeface="Arial"/>
                <a:sym typeface="Arial"/>
              </a:rPr>
              <a:t>About 8 billion dollars spent nationwide!</a:t>
            </a:r>
            <a:endParaRPr>
              <a:latin typeface="Arial"/>
              <a:ea typeface="Arial"/>
              <a:cs typeface="Arial"/>
              <a:sym typeface="Arial"/>
            </a:endParaRPr>
          </a:p>
        </p:txBody>
      </p:sp>
      <p:pic>
        <p:nvPicPr>
          <p:cNvPr id="153" name="Google Shape;153;p29"/>
          <p:cNvPicPr preferRelativeResize="0"/>
          <p:nvPr/>
        </p:nvPicPr>
        <p:blipFill>
          <a:blip r:embed="rId3">
            <a:alphaModFix/>
          </a:blip>
          <a:stretch>
            <a:fillRect/>
          </a:stretch>
        </p:blipFill>
        <p:spPr>
          <a:xfrm>
            <a:off x="152400" y="152400"/>
            <a:ext cx="1055457" cy="903400"/>
          </a:xfrm>
          <a:prstGeom prst="rect">
            <a:avLst/>
          </a:prstGeom>
          <a:noFill/>
          <a:ln>
            <a:noFill/>
          </a:ln>
        </p:spPr>
      </p:pic>
      <p:pic>
        <p:nvPicPr>
          <p:cNvPr id="154" name="Google Shape;154;p29"/>
          <p:cNvPicPr preferRelativeResize="0"/>
          <p:nvPr/>
        </p:nvPicPr>
        <p:blipFill>
          <a:blip r:embed="rId4">
            <a:alphaModFix/>
          </a:blip>
          <a:stretch>
            <a:fillRect/>
          </a:stretch>
        </p:blipFill>
        <p:spPr>
          <a:xfrm>
            <a:off x="673875" y="1055808"/>
            <a:ext cx="2110772" cy="1093675"/>
          </a:xfrm>
          <a:prstGeom prst="rect">
            <a:avLst/>
          </a:prstGeom>
          <a:noFill/>
          <a:ln>
            <a:noFill/>
          </a:ln>
        </p:spPr>
      </p:pic>
      <p:pic>
        <p:nvPicPr>
          <p:cNvPr id="155" name="Google Shape;155;p29"/>
          <p:cNvPicPr preferRelativeResize="0"/>
          <p:nvPr/>
        </p:nvPicPr>
        <p:blipFill>
          <a:blip r:embed="rId5">
            <a:alphaModFix/>
          </a:blip>
          <a:stretch>
            <a:fillRect/>
          </a:stretch>
        </p:blipFill>
        <p:spPr>
          <a:xfrm>
            <a:off x="481801" y="2540900"/>
            <a:ext cx="1582603" cy="1260000"/>
          </a:xfrm>
          <a:prstGeom prst="rect">
            <a:avLst/>
          </a:prstGeom>
          <a:noFill/>
          <a:ln>
            <a:noFill/>
          </a:ln>
        </p:spPr>
      </p:pic>
      <p:pic>
        <p:nvPicPr>
          <p:cNvPr id="156" name="Google Shape;156;p29"/>
          <p:cNvPicPr preferRelativeResize="0"/>
          <p:nvPr/>
        </p:nvPicPr>
        <p:blipFill>
          <a:blip r:embed="rId6">
            <a:alphaModFix/>
          </a:blip>
          <a:stretch>
            <a:fillRect/>
          </a:stretch>
        </p:blipFill>
        <p:spPr>
          <a:xfrm>
            <a:off x="4371337" y="873462"/>
            <a:ext cx="3000700" cy="3315575"/>
          </a:xfrm>
          <a:prstGeom prst="rect">
            <a:avLst/>
          </a:prstGeom>
          <a:noFill/>
          <a:ln>
            <a:noFill/>
          </a:ln>
        </p:spPr>
      </p:pic>
      <p:pic>
        <p:nvPicPr>
          <p:cNvPr id="157" name="Google Shape;157;p29"/>
          <p:cNvPicPr preferRelativeResize="0"/>
          <p:nvPr/>
        </p:nvPicPr>
        <p:blipFill>
          <a:blip r:embed="rId7">
            <a:alphaModFix/>
          </a:blip>
          <a:stretch>
            <a:fillRect/>
          </a:stretch>
        </p:blipFill>
        <p:spPr>
          <a:xfrm>
            <a:off x="6769375" y="2571749"/>
            <a:ext cx="1252550" cy="1255094"/>
          </a:xfrm>
          <a:prstGeom prst="rect">
            <a:avLst/>
          </a:prstGeom>
          <a:noFill/>
          <a:ln>
            <a:noFill/>
          </a:ln>
        </p:spPr>
      </p:pic>
      <p:sp>
        <p:nvSpPr>
          <p:cNvPr id="158" name="Google Shape;158;p29"/>
          <p:cNvSpPr txBox="1"/>
          <p:nvPr/>
        </p:nvSpPr>
        <p:spPr>
          <a:xfrm>
            <a:off x="4695150" y="1619726"/>
            <a:ext cx="1495800" cy="1895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i="1" lang="en" sz="1000">
                <a:solidFill>
                  <a:srgbClr val="FFFFFF"/>
                </a:solidFill>
              </a:rPr>
              <a:t>All corporations have high profile programs to show their commitment and intent to D&amp;I in the workplace</a:t>
            </a:r>
            <a:endParaRPr i="1" sz="1000">
              <a:solidFill>
                <a:srgbClr val="FFFFFF"/>
              </a:solidFill>
            </a:endParaRPr>
          </a:p>
        </p:txBody>
      </p:sp>
      <p:pic>
        <p:nvPicPr>
          <p:cNvPr id="159" name="Google Shape;159;p29"/>
          <p:cNvPicPr preferRelativeResize="0"/>
          <p:nvPr/>
        </p:nvPicPr>
        <p:blipFill>
          <a:blip r:embed="rId8">
            <a:alphaModFix/>
          </a:blip>
          <a:stretch>
            <a:fillRect/>
          </a:stretch>
        </p:blipFill>
        <p:spPr>
          <a:xfrm>
            <a:off x="2784645" y="1570675"/>
            <a:ext cx="1252550" cy="1697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30"/>
          <p:cNvSpPr txBox="1"/>
          <p:nvPr>
            <p:ph idx="4294967295" type="title"/>
          </p:nvPr>
        </p:nvSpPr>
        <p:spPr>
          <a:xfrm>
            <a:off x="634200" y="152400"/>
            <a:ext cx="8485200" cy="126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Arial"/>
                <a:ea typeface="Arial"/>
                <a:cs typeface="Arial"/>
                <a:sym typeface="Arial"/>
              </a:rPr>
              <a:t>Diversity &amp; Inclusion and Fiscal Performance</a:t>
            </a:r>
            <a:endParaRPr>
              <a:latin typeface="Arial"/>
              <a:ea typeface="Arial"/>
              <a:cs typeface="Arial"/>
              <a:sym typeface="Arial"/>
            </a:endParaRPr>
          </a:p>
          <a:p>
            <a:pPr indent="0" lvl="0" marL="0" rtl="0" algn="ctr">
              <a:spcBef>
                <a:spcPts val="0"/>
              </a:spcBef>
              <a:spcAft>
                <a:spcPts val="0"/>
              </a:spcAft>
              <a:buNone/>
            </a:pPr>
            <a:r>
              <a:t/>
            </a:r>
            <a:endParaRPr>
              <a:latin typeface="Arial"/>
              <a:ea typeface="Arial"/>
              <a:cs typeface="Arial"/>
              <a:sym typeface="Arial"/>
            </a:endParaRPr>
          </a:p>
        </p:txBody>
      </p:sp>
      <p:sp>
        <p:nvSpPr>
          <p:cNvPr id="165" name="Google Shape;165;p30"/>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Arial"/>
                <a:ea typeface="Arial"/>
                <a:cs typeface="Arial"/>
                <a:sym typeface="Arial"/>
              </a:rPr>
              <a:t>The statistics are everywhere!</a:t>
            </a:r>
            <a:endParaRPr>
              <a:latin typeface="Arial"/>
              <a:ea typeface="Arial"/>
              <a:cs typeface="Arial"/>
              <a:sym typeface="Arial"/>
            </a:endParaRPr>
          </a:p>
          <a:p>
            <a:pPr indent="0" lvl="0" marL="0" rtl="0" algn="l">
              <a:spcBef>
                <a:spcPts val="0"/>
              </a:spcBef>
              <a:spcAft>
                <a:spcPts val="0"/>
              </a:spcAft>
              <a:buNone/>
            </a:pPr>
            <a:r>
              <a:rPr lang="en" sz="900">
                <a:latin typeface="Arial"/>
                <a:ea typeface="Arial"/>
                <a:cs typeface="Arial"/>
                <a:sym typeface="Arial"/>
              </a:rPr>
              <a:t>*source: McKinsey Diversity Database</a:t>
            </a:r>
            <a:endParaRPr sz="900">
              <a:latin typeface="Arial"/>
              <a:ea typeface="Arial"/>
              <a:cs typeface="Arial"/>
              <a:sym typeface="Arial"/>
            </a:endParaRPr>
          </a:p>
        </p:txBody>
      </p:sp>
      <p:pic>
        <p:nvPicPr>
          <p:cNvPr id="166" name="Google Shape;166;p30"/>
          <p:cNvPicPr preferRelativeResize="0"/>
          <p:nvPr/>
        </p:nvPicPr>
        <p:blipFill>
          <a:blip r:embed="rId3">
            <a:alphaModFix/>
          </a:blip>
          <a:stretch>
            <a:fillRect/>
          </a:stretch>
        </p:blipFill>
        <p:spPr>
          <a:xfrm>
            <a:off x="152400" y="152400"/>
            <a:ext cx="1055457" cy="903400"/>
          </a:xfrm>
          <a:prstGeom prst="rect">
            <a:avLst/>
          </a:prstGeom>
          <a:noFill/>
          <a:ln>
            <a:noFill/>
          </a:ln>
        </p:spPr>
      </p:pic>
      <p:pic>
        <p:nvPicPr>
          <p:cNvPr id="167" name="Google Shape;167;p30"/>
          <p:cNvPicPr preferRelativeResize="0"/>
          <p:nvPr/>
        </p:nvPicPr>
        <p:blipFill>
          <a:blip r:embed="rId4">
            <a:alphaModFix/>
          </a:blip>
          <a:stretch>
            <a:fillRect/>
          </a:stretch>
        </p:blipFill>
        <p:spPr>
          <a:xfrm>
            <a:off x="995579" y="740225"/>
            <a:ext cx="4000975" cy="3550875"/>
          </a:xfrm>
          <a:prstGeom prst="rect">
            <a:avLst/>
          </a:prstGeom>
          <a:noFill/>
          <a:ln>
            <a:noFill/>
          </a:ln>
        </p:spPr>
      </p:pic>
      <p:sp>
        <p:nvSpPr>
          <p:cNvPr id="168" name="Google Shape;168;p30"/>
          <p:cNvSpPr txBox="1"/>
          <p:nvPr/>
        </p:nvSpPr>
        <p:spPr>
          <a:xfrm>
            <a:off x="5706825" y="1772726"/>
            <a:ext cx="2979900" cy="160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2400">
                <a:latin typeface="Roboto"/>
                <a:ea typeface="Roboto"/>
                <a:cs typeface="Roboto"/>
                <a:sym typeface="Roboto"/>
              </a:rPr>
              <a:t>Lack of diversity leads to significant financial disadvantage!!!</a:t>
            </a:r>
            <a:endParaRPr i="1" sz="2400">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31"/>
          <p:cNvSpPr txBox="1"/>
          <p:nvPr>
            <p:ph idx="1" type="body"/>
          </p:nvPr>
        </p:nvSpPr>
        <p:spPr>
          <a:xfrm>
            <a:off x="311700" y="4521400"/>
            <a:ext cx="8461500" cy="46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Arial"/>
                <a:ea typeface="Arial"/>
                <a:cs typeface="Arial"/>
                <a:sym typeface="Arial"/>
              </a:rPr>
              <a:t>Diversity and Inclusion programs exist across a continuum of ages - Multiple “on-ramps” for promotion of D&amp;I</a:t>
            </a:r>
            <a:endParaRPr>
              <a:latin typeface="Arial"/>
              <a:ea typeface="Arial"/>
              <a:cs typeface="Arial"/>
              <a:sym typeface="Arial"/>
            </a:endParaRPr>
          </a:p>
          <a:p>
            <a:pPr indent="0" lvl="0" marL="0" rtl="0" algn="ctr">
              <a:spcBef>
                <a:spcPts val="0"/>
              </a:spcBef>
              <a:spcAft>
                <a:spcPts val="0"/>
              </a:spcAft>
              <a:buNone/>
            </a:pPr>
            <a:r>
              <a:rPr lang="en">
                <a:latin typeface="Arial"/>
                <a:ea typeface="Arial"/>
                <a:cs typeface="Arial"/>
                <a:sym typeface="Arial"/>
              </a:rPr>
              <a:t>This team’s focus - entry level hiring</a:t>
            </a:r>
            <a:endParaRPr>
              <a:latin typeface="Arial"/>
              <a:ea typeface="Arial"/>
              <a:cs typeface="Arial"/>
              <a:sym typeface="Arial"/>
            </a:endParaRPr>
          </a:p>
        </p:txBody>
      </p:sp>
      <p:pic>
        <p:nvPicPr>
          <p:cNvPr id="174" name="Google Shape;174;p31"/>
          <p:cNvPicPr preferRelativeResize="0"/>
          <p:nvPr/>
        </p:nvPicPr>
        <p:blipFill>
          <a:blip r:embed="rId3">
            <a:alphaModFix/>
          </a:blip>
          <a:stretch>
            <a:fillRect/>
          </a:stretch>
        </p:blipFill>
        <p:spPr>
          <a:xfrm>
            <a:off x="152400" y="127125"/>
            <a:ext cx="1055457" cy="908246"/>
          </a:xfrm>
          <a:prstGeom prst="rect">
            <a:avLst/>
          </a:prstGeom>
          <a:noFill/>
          <a:ln>
            <a:noFill/>
          </a:ln>
        </p:spPr>
      </p:pic>
      <p:sp>
        <p:nvSpPr>
          <p:cNvPr id="175" name="Google Shape;175;p31"/>
          <p:cNvSpPr txBox="1"/>
          <p:nvPr/>
        </p:nvSpPr>
        <p:spPr>
          <a:xfrm>
            <a:off x="5971125" y="2921650"/>
            <a:ext cx="2329200" cy="46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6AA84F"/>
                </a:solidFill>
                <a:latin typeface="Roboto"/>
                <a:ea typeface="Roboto"/>
                <a:cs typeface="Roboto"/>
                <a:sym typeface="Roboto"/>
              </a:rPr>
              <a:t>57% of college graduates are women.</a:t>
            </a:r>
            <a:endParaRPr sz="1800">
              <a:solidFill>
                <a:srgbClr val="6AA84F"/>
              </a:solidFill>
              <a:latin typeface="Roboto"/>
              <a:ea typeface="Roboto"/>
              <a:cs typeface="Roboto"/>
              <a:sym typeface="Roboto"/>
            </a:endParaRPr>
          </a:p>
        </p:txBody>
      </p:sp>
      <p:sp>
        <p:nvSpPr>
          <p:cNvPr id="176" name="Google Shape;176;p31"/>
          <p:cNvSpPr txBox="1"/>
          <p:nvPr/>
        </p:nvSpPr>
        <p:spPr>
          <a:xfrm>
            <a:off x="5609775" y="1116625"/>
            <a:ext cx="3051900" cy="86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CC0000"/>
                </a:solidFill>
                <a:latin typeface="Roboto"/>
                <a:ea typeface="Roboto"/>
                <a:cs typeface="Roboto"/>
                <a:sym typeface="Roboto"/>
              </a:rPr>
              <a:t>Only 20% of c-suite executives are women with only ~ 3% women of color</a:t>
            </a:r>
            <a:endParaRPr sz="1800">
              <a:solidFill>
                <a:srgbClr val="CC0000"/>
              </a:solidFill>
              <a:latin typeface="Roboto"/>
              <a:ea typeface="Roboto"/>
              <a:cs typeface="Roboto"/>
              <a:sym typeface="Roboto"/>
            </a:endParaRPr>
          </a:p>
        </p:txBody>
      </p:sp>
      <p:sp>
        <p:nvSpPr>
          <p:cNvPr id="177" name="Google Shape;177;p31"/>
          <p:cNvSpPr txBox="1"/>
          <p:nvPr>
            <p:ph idx="4294967295" type="title"/>
          </p:nvPr>
        </p:nvSpPr>
        <p:spPr>
          <a:xfrm>
            <a:off x="1073725" y="172725"/>
            <a:ext cx="8451000" cy="95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ial"/>
                <a:ea typeface="Arial"/>
                <a:cs typeface="Arial"/>
                <a:sym typeface="Arial"/>
              </a:rPr>
              <a:t>The Diversity Continuum: “From K to Grey”</a:t>
            </a:r>
            <a:endParaRPr>
              <a:latin typeface="Arial"/>
              <a:ea typeface="Arial"/>
              <a:cs typeface="Arial"/>
              <a:sym typeface="Arial"/>
            </a:endParaRPr>
          </a:p>
        </p:txBody>
      </p:sp>
      <p:sp>
        <p:nvSpPr>
          <p:cNvPr id="178" name="Google Shape;178;p31"/>
          <p:cNvSpPr txBox="1"/>
          <p:nvPr/>
        </p:nvSpPr>
        <p:spPr>
          <a:xfrm>
            <a:off x="-39225" y="3972575"/>
            <a:ext cx="3051900" cy="28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Extent of problem</a:t>
            </a:r>
            <a:endParaRPr>
              <a:latin typeface="Roboto"/>
              <a:ea typeface="Roboto"/>
              <a:cs typeface="Roboto"/>
              <a:sym typeface="Roboto"/>
            </a:endParaRPr>
          </a:p>
        </p:txBody>
      </p:sp>
      <p:cxnSp>
        <p:nvCxnSpPr>
          <p:cNvPr id="179" name="Google Shape;179;p31"/>
          <p:cNvCxnSpPr/>
          <p:nvPr/>
        </p:nvCxnSpPr>
        <p:spPr>
          <a:xfrm rot="10800000">
            <a:off x="540275" y="4325975"/>
            <a:ext cx="1739100" cy="7800"/>
          </a:xfrm>
          <a:prstGeom prst="straightConnector1">
            <a:avLst/>
          </a:prstGeom>
          <a:noFill/>
          <a:ln cap="flat" cmpd="sng" w="19050">
            <a:solidFill>
              <a:schemeClr val="dk2"/>
            </a:solidFill>
            <a:prstDash val="solid"/>
            <a:round/>
            <a:headEnd len="med" w="med" type="none"/>
            <a:tailEnd len="med" w="med" type="triangle"/>
          </a:ln>
        </p:spPr>
      </p:cxnSp>
      <p:sp>
        <p:nvSpPr>
          <p:cNvPr id="180" name="Google Shape;180;p31"/>
          <p:cNvSpPr/>
          <p:nvPr/>
        </p:nvSpPr>
        <p:spPr>
          <a:xfrm flipH="1" rot="10800000">
            <a:off x="3672800" y="971661"/>
            <a:ext cx="939889" cy="3069114"/>
          </a:xfrm>
          <a:custGeom>
            <a:rect b="b" l="l" r="r" t="t"/>
            <a:pathLst>
              <a:path extrusionOk="0" h="146830" w="86526">
                <a:moveTo>
                  <a:pt x="665" y="0"/>
                </a:moveTo>
                <a:cubicBezTo>
                  <a:pt x="14723" y="1041"/>
                  <a:pt x="76163" y="-74"/>
                  <a:pt x="85014" y="6248"/>
                </a:cubicBezTo>
                <a:cubicBezTo>
                  <a:pt x="93865" y="12570"/>
                  <a:pt x="61286" y="25884"/>
                  <a:pt x="53773" y="37934"/>
                </a:cubicBezTo>
                <a:cubicBezTo>
                  <a:pt x="46260" y="49984"/>
                  <a:pt x="44401" y="66497"/>
                  <a:pt x="39938" y="78547"/>
                </a:cubicBezTo>
                <a:cubicBezTo>
                  <a:pt x="35475" y="90597"/>
                  <a:pt x="33652" y="98853"/>
                  <a:pt x="26996" y="110233"/>
                </a:cubicBezTo>
                <a:cubicBezTo>
                  <a:pt x="20340" y="121614"/>
                  <a:pt x="4499" y="140731"/>
                  <a:pt x="0" y="146830"/>
                </a:cubicBezTo>
              </a:path>
            </a:pathLst>
          </a:custGeom>
          <a:solidFill>
            <a:srgbClr val="F3F3F3"/>
          </a:solidFill>
          <a:ln cap="flat" cmpd="sng" w="9525">
            <a:solidFill>
              <a:schemeClr val="dk2"/>
            </a:solidFill>
            <a:prstDash val="dot"/>
            <a:round/>
            <a:headEnd len="med" w="med" type="none"/>
            <a:tailEnd len="med" w="med" type="none"/>
          </a:ln>
        </p:spPr>
      </p:sp>
      <p:cxnSp>
        <p:nvCxnSpPr>
          <p:cNvPr id="181" name="Google Shape;181;p31"/>
          <p:cNvCxnSpPr/>
          <p:nvPr/>
        </p:nvCxnSpPr>
        <p:spPr>
          <a:xfrm rot="10800000">
            <a:off x="7135725" y="2054650"/>
            <a:ext cx="0" cy="943200"/>
          </a:xfrm>
          <a:prstGeom prst="straightConnector1">
            <a:avLst/>
          </a:prstGeom>
          <a:noFill/>
          <a:ln cap="flat" cmpd="sng" w="28575">
            <a:solidFill>
              <a:schemeClr val="dk2"/>
            </a:solidFill>
            <a:prstDash val="lgDash"/>
            <a:round/>
            <a:headEnd len="med" w="med" type="none"/>
            <a:tailEnd len="med" w="med" type="triangle"/>
          </a:ln>
        </p:spPr>
      </p:cxnSp>
      <p:sp>
        <p:nvSpPr>
          <p:cNvPr id="182" name="Google Shape;182;p31"/>
          <p:cNvSpPr/>
          <p:nvPr/>
        </p:nvSpPr>
        <p:spPr>
          <a:xfrm flipH="1">
            <a:off x="1436461" y="1116625"/>
            <a:ext cx="939889" cy="3152807"/>
          </a:xfrm>
          <a:custGeom>
            <a:rect b="b" l="l" r="r" t="t"/>
            <a:pathLst>
              <a:path extrusionOk="0" h="146830" w="86526">
                <a:moveTo>
                  <a:pt x="665" y="0"/>
                </a:moveTo>
                <a:cubicBezTo>
                  <a:pt x="14723" y="1041"/>
                  <a:pt x="76163" y="-74"/>
                  <a:pt x="85014" y="6248"/>
                </a:cubicBezTo>
                <a:cubicBezTo>
                  <a:pt x="93865" y="12570"/>
                  <a:pt x="61286" y="25884"/>
                  <a:pt x="53773" y="37934"/>
                </a:cubicBezTo>
                <a:cubicBezTo>
                  <a:pt x="46260" y="49984"/>
                  <a:pt x="44401" y="66497"/>
                  <a:pt x="39938" y="78547"/>
                </a:cubicBezTo>
                <a:cubicBezTo>
                  <a:pt x="35475" y="90597"/>
                  <a:pt x="33652" y="98853"/>
                  <a:pt x="26996" y="110233"/>
                </a:cubicBezTo>
                <a:cubicBezTo>
                  <a:pt x="20340" y="121614"/>
                  <a:pt x="4499" y="140731"/>
                  <a:pt x="0" y="146830"/>
                </a:cubicBezTo>
              </a:path>
            </a:pathLst>
          </a:custGeom>
          <a:solidFill>
            <a:srgbClr val="F3F3F3"/>
          </a:solidFill>
          <a:ln cap="flat" cmpd="sng" w="9525">
            <a:solidFill>
              <a:schemeClr val="dk2"/>
            </a:solidFill>
            <a:prstDash val="dot"/>
            <a:round/>
            <a:headEnd len="med" w="med" type="none"/>
            <a:tailEnd len="med" w="med" type="none"/>
          </a:ln>
        </p:spPr>
      </p:sp>
      <p:pic>
        <p:nvPicPr>
          <p:cNvPr id="183" name="Google Shape;183;p31"/>
          <p:cNvPicPr preferRelativeResize="0"/>
          <p:nvPr/>
        </p:nvPicPr>
        <p:blipFill rotWithShape="1">
          <a:blip r:embed="rId4">
            <a:alphaModFix/>
          </a:blip>
          <a:srcRect b="11078" l="30909" r="31061" t="12092"/>
          <a:stretch/>
        </p:blipFill>
        <p:spPr>
          <a:xfrm>
            <a:off x="2278525" y="798773"/>
            <a:ext cx="1518825" cy="3451000"/>
          </a:xfrm>
          <a:prstGeom prst="rect">
            <a:avLst/>
          </a:prstGeom>
          <a:noFill/>
          <a:ln>
            <a:noFill/>
          </a:ln>
        </p:spPr>
      </p:pic>
      <p:cxnSp>
        <p:nvCxnSpPr>
          <p:cNvPr id="184" name="Google Shape;184;p31"/>
          <p:cNvCxnSpPr/>
          <p:nvPr/>
        </p:nvCxnSpPr>
        <p:spPr>
          <a:xfrm flipH="1" rot="10800000">
            <a:off x="3435875" y="4325975"/>
            <a:ext cx="1739100" cy="7800"/>
          </a:xfrm>
          <a:prstGeom prst="straightConnector1">
            <a:avLst/>
          </a:prstGeom>
          <a:noFill/>
          <a:ln cap="flat" cmpd="sng" w="19050">
            <a:solidFill>
              <a:schemeClr val="dk2"/>
            </a:solidFill>
            <a:prstDash val="solid"/>
            <a:round/>
            <a:headEnd len="med" w="med" type="none"/>
            <a:tailEnd len="med" w="med" type="triangle"/>
          </a:ln>
        </p:spPr>
      </p:cxnSp>
      <p:sp>
        <p:nvSpPr>
          <p:cNvPr id="185" name="Google Shape;185;p31"/>
          <p:cNvSpPr txBox="1"/>
          <p:nvPr/>
        </p:nvSpPr>
        <p:spPr>
          <a:xfrm>
            <a:off x="2809025" y="3972575"/>
            <a:ext cx="3051900" cy="28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Dollars spent</a:t>
            </a:r>
            <a:endParaRPr>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pic>
        <p:nvPicPr>
          <p:cNvPr id="190" name="Google Shape;190;p32"/>
          <p:cNvPicPr preferRelativeResize="0"/>
          <p:nvPr/>
        </p:nvPicPr>
        <p:blipFill>
          <a:blip r:embed="rId3">
            <a:alphaModFix/>
          </a:blip>
          <a:stretch>
            <a:fillRect/>
          </a:stretch>
        </p:blipFill>
        <p:spPr>
          <a:xfrm>
            <a:off x="152400" y="152400"/>
            <a:ext cx="1055457" cy="903400"/>
          </a:xfrm>
          <a:prstGeom prst="rect">
            <a:avLst/>
          </a:prstGeom>
          <a:noFill/>
          <a:ln>
            <a:noFill/>
          </a:ln>
        </p:spPr>
      </p:pic>
      <p:sp>
        <p:nvSpPr>
          <p:cNvPr id="191" name="Google Shape;191;p32"/>
          <p:cNvSpPr txBox="1"/>
          <p:nvPr/>
        </p:nvSpPr>
        <p:spPr>
          <a:xfrm>
            <a:off x="1729350" y="0"/>
            <a:ext cx="5144100" cy="215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800"/>
              <a:t>So why are WE still struggling?</a:t>
            </a:r>
            <a:endParaRPr sz="2800"/>
          </a:p>
          <a:p>
            <a:pPr indent="0" lvl="0" marL="0" rtl="0" algn="ctr">
              <a:spcBef>
                <a:spcPts val="0"/>
              </a:spcBef>
              <a:spcAft>
                <a:spcPts val="0"/>
              </a:spcAft>
              <a:buNone/>
            </a:pPr>
            <a:r>
              <a:rPr lang="en" sz="1800"/>
              <a:t>90 ACE participants survey explains it</a:t>
            </a:r>
            <a:endParaRPr sz="1800"/>
          </a:p>
          <a:p>
            <a:pPr indent="0" lvl="0" marL="0" rtl="0" algn="ctr">
              <a:spcBef>
                <a:spcPts val="0"/>
              </a:spcBef>
              <a:spcAft>
                <a:spcPts val="0"/>
              </a:spcAft>
              <a:buNone/>
            </a:pPr>
            <a:r>
              <a:t/>
            </a:r>
            <a:endParaRPr sz="1800"/>
          </a:p>
        </p:txBody>
      </p:sp>
      <p:sp>
        <p:nvSpPr>
          <p:cNvPr id="192" name="Google Shape;192;p32"/>
          <p:cNvSpPr txBox="1"/>
          <p:nvPr/>
        </p:nvSpPr>
        <p:spPr>
          <a:xfrm>
            <a:off x="3170350" y="4091625"/>
            <a:ext cx="3057300" cy="82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2"/>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400">
                <a:solidFill>
                  <a:srgbClr val="FFFFFF"/>
                </a:solidFill>
                <a:latin typeface="Arial"/>
                <a:ea typeface="Arial"/>
                <a:cs typeface="Arial"/>
                <a:sym typeface="Arial"/>
              </a:rPr>
              <a:t>Front Line Managers don’t have the tools or resources to make this happen!</a:t>
            </a:r>
            <a:endParaRPr sz="1400">
              <a:solidFill>
                <a:srgbClr val="FFFFFF"/>
              </a:solidFill>
              <a:latin typeface="Arial"/>
              <a:ea typeface="Arial"/>
              <a:cs typeface="Arial"/>
              <a:sym typeface="Arial"/>
            </a:endParaRPr>
          </a:p>
          <a:p>
            <a:pPr indent="0" lvl="0" marL="0" rtl="0" algn="l">
              <a:spcBef>
                <a:spcPts val="0"/>
              </a:spcBef>
              <a:spcAft>
                <a:spcPts val="0"/>
              </a:spcAft>
              <a:buNone/>
            </a:pPr>
            <a:r>
              <a:t/>
            </a:r>
            <a:endParaRPr sz="1400">
              <a:solidFill>
                <a:srgbClr val="000000"/>
              </a:solidFill>
              <a:latin typeface="Arial"/>
              <a:ea typeface="Arial"/>
              <a:cs typeface="Arial"/>
              <a:sym typeface="Arial"/>
            </a:endParaRPr>
          </a:p>
        </p:txBody>
      </p:sp>
      <p:sp>
        <p:nvSpPr>
          <p:cNvPr id="194" name="Google Shape;194;p32"/>
          <p:cNvSpPr txBox="1"/>
          <p:nvPr/>
        </p:nvSpPr>
        <p:spPr>
          <a:xfrm>
            <a:off x="2260200" y="3283350"/>
            <a:ext cx="5088600" cy="97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800">
                <a:latin typeface="Times New Roman"/>
                <a:ea typeface="Times New Roman"/>
                <a:cs typeface="Times New Roman"/>
                <a:sym typeface="Times New Roman"/>
              </a:rPr>
              <a:t>“</a:t>
            </a:r>
            <a:r>
              <a:rPr lang="en" sz="1800"/>
              <a:t>We have very little influence in the resumes we receive from HR.” </a:t>
            </a:r>
            <a:endParaRPr sz="1800"/>
          </a:p>
          <a:p>
            <a:pPr indent="0" lvl="0" marL="0" rtl="0" algn="l">
              <a:lnSpc>
                <a:spcPct val="115000"/>
              </a:lnSpc>
              <a:spcBef>
                <a:spcPts val="1200"/>
              </a:spcBef>
              <a:spcAft>
                <a:spcPts val="0"/>
              </a:spcAft>
              <a:buNone/>
            </a:pPr>
            <a:r>
              <a:t/>
            </a:r>
            <a:endParaRPr>
              <a:latin typeface="Roboto"/>
              <a:ea typeface="Roboto"/>
              <a:cs typeface="Roboto"/>
              <a:sym typeface="Roboto"/>
            </a:endParaRPr>
          </a:p>
        </p:txBody>
      </p:sp>
      <p:sp>
        <p:nvSpPr>
          <p:cNvPr id="195" name="Google Shape;195;p32"/>
          <p:cNvSpPr txBox="1"/>
          <p:nvPr/>
        </p:nvSpPr>
        <p:spPr>
          <a:xfrm>
            <a:off x="3936600" y="1507675"/>
            <a:ext cx="4985400" cy="285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800"/>
              <a:t>“</a:t>
            </a:r>
            <a:r>
              <a:rPr lang="en" sz="1800"/>
              <a:t>I haven't received guidance on tools - I rely on HR to provide diverse candidates.” </a:t>
            </a:r>
            <a:endParaRPr sz="1800"/>
          </a:p>
        </p:txBody>
      </p:sp>
      <p:sp>
        <p:nvSpPr>
          <p:cNvPr id="196" name="Google Shape;196;p32"/>
          <p:cNvSpPr txBox="1"/>
          <p:nvPr/>
        </p:nvSpPr>
        <p:spPr>
          <a:xfrm>
            <a:off x="311700" y="1126663"/>
            <a:ext cx="3855900" cy="680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800"/>
              <a:t>“</a:t>
            </a:r>
            <a:r>
              <a:rPr lang="en" sz="1800"/>
              <a:t>As a hiring manager I get my slate from recruiting.” </a:t>
            </a:r>
            <a:endParaRPr sz="1800"/>
          </a:p>
          <a:p>
            <a:pPr indent="0" lvl="0" marL="0" rtl="0" algn="l">
              <a:spcBef>
                <a:spcPts val="0"/>
              </a:spcBef>
              <a:spcAft>
                <a:spcPts val="0"/>
              </a:spcAft>
              <a:buNone/>
            </a:pPr>
            <a:r>
              <a:t/>
            </a:r>
            <a:endParaRPr>
              <a:latin typeface="Roboto"/>
              <a:ea typeface="Roboto"/>
              <a:cs typeface="Roboto"/>
              <a:sym typeface="Roboto"/>
            </a:endParaRPr>
          </a:p>
        </p:txBody>
      </p:sp>
      <p:sp>
        <p:nvSpPr>
          <p:cNvPr id="197" name="Google Shape;197;p32"/>
          <p:cNvSpPr txBox="1"/>
          <p:nvPr/>
        </p:nvSpPr>
        <p:spPr>
          <a:xfrm>
            <a:off x="311700" y="2538313"/>
            <a:ext cx="5832000" cy="680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800"/>
              <a:t>“</a:t>
            </a:r>
            <a:r>
              <a:rPr lang="en" sz="1800"/>
              <a:t>Our HR recruiting team does the initial searching and screening”</a:t>
            </a:r>
            <a:r>
              <a:rPr lang="en" sz="1200"/>
              <a:t> </a:t>
            </a:r>
            <a:endParaRPr sz="1200"/>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pic>
        <p:nvPicPr>
          <p:cNvPr id="202" name="Google Shape;202;p33"/>
          <p:cNvPicPr preferRelativeResize="0"/>
          <p:nvPr/>
        </p:nvPicPr>
        <p:blipFill>
          <a:blip r:embed="rId3">
            <a:alphaModFix/>
          </a:blip>
          <a:stretch>
            <a:fillRect/>
          </a:stretch>
        </p:blipFill>
        <p:spPr>
          <a:xfrm>
            <a:off x="152400" y="152400"/>
            <a:ext cx="1055457" cy="903400"/>
          </a:xfrm>
          <a:prstGeom prst="rect">
            <a:avLst/>
          </a:prstGeom>
          <a:noFill/>
          <a:ln>
            <a:noFill/>
          </a:ln>
        </p:spPr>
      </p:pic>
      <p:sp>
        <p:nvSpPr>
          <p:cNvPr id="203" name="Google Shape;203;p33"/>
          <p:cNvSpPr txBox="1"/>
          <p:nvPr/>
        </p:nvSpPr>
        <p:spPr>
          <a:xfrm>
            <a:off x="1778850" y="44700"/>
            <a:ext cx="5144100" cy="215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800"/>
              <a:t>So why are WE still struggling?</a:t>
            </a:r>
            <a:endParaRPr sz="2800"/>
          </a:p>
          <a:p>
            <a:pPr indent="0" lvl="0" marL="0" rtl="0" algn="ctr">
              <a:spcBef>
                <a:spcPts val="0"/>
              </a:spcBef>
              <a:spcAft>
                <a:spcPts val="0"/>
              </a:spcAft>
              <a:buNone/>
            </a:pPr>
            <a:r>
              <a:rPr lang="en" sz="1800"/>
              <a:t>90 ACE participants survey explains it</a:t>
            </a:r>
            <a:endParaRPr sz="1800"/>
          </a:p>
          <a:p>
            <a:pPr indent="0" lvl="0" marL="0" rtl="0" algn="ctr">
              <a:spcBef>
                <a:spcPts val="0"/>
              </a:spcBef>
              <a:spcAft>
                <a:spcPts val="0"/>
              </a:spcAft>
              <a:buNone/>
            </a:pPr>
            <a:r>
              <a:t/>
            </a:r>
            <a:endParaRPr sz="1800"/>
          </a:p>
        </p:txBody>
      </p:sp>
      <p:sp>
        <p:nvSpPr>
          <p:cNvPr id="204" name="Google Shape;204;p33"/>
          <p:cNvSpPr txBox="1"/>
          <p:nvPr/>
        </p:nvSpPr>
        <p:spPr>
          <a:xfrm>
            <a:off x="3170350" y="4091625"/>
            <a:ext cx="3057300" cy="82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3"/>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400">
                <a:solidFill>
                  <a:srgbClr val="FFFFFF"/>
                </a:solidFill>
                <a:latin typeface="Arial"/>
                <a:ea typeface="Arial"/>
                <a:cs typeface="Arial"/>
                <a:sym typeface="Arial"/>
              </a:rPr>
              <a:t>Front line managers don’t have the tools or resources to make this happen!</a:t>
            </a:r>
            <a:endParaRPr sz="1400">
              <a:solidFill>
                <a:srgbClr val="FFFFFF"/>
              </a:solidFill>
              <a:latin typeface="Arial"/>
              <a:ea typeface="Arial"/>
              <a:cs typeface="Arial"/>
              <a:sym typeface="Arial"/>
            </a:endParaRPr>
          </a:p>
          <a:p>
            <a:pPr indent="0" lvl="0" marL="0" rtl="0" algn="l">
              <a:spcBef>
                <a:spcPts val="0"/>
              </a:spcBef>
              <a:spcAft>
                <a:spcPts val="0"/>
              </a:spcAft>
              <a:buNone/>
            </a:pPr>
            <a:r>
              <a:t/>
            </a:r>
            <a:endParaRPr sz="1400">
              <a:solidFill>
                <a:srgbClr val="000000"/>
              </a:solidFill>
              <a:latin typeface="Arial"/>
              <a:ea typeface="Arial"/>
              <a:cs typeface="Arial"/>
              <a:sym typeface="Arial"/>
            </a:endParaRPr>
          </a:p>
        </p:txBody>
      </p:sp>
      <p:pic>
        <p:nvPicPr>
          <p:cNvPr id="206" name="Google Shape;206;p33"/>
          <p:cNvPicPr preferRelativeResize="0"/>
          <p:nvPr/>
        </p:nvPicPr>
        <p:blipFill>
          <a:blip r:embed="rId4">
            <a:alphaModFix/>
          </a:blip>
          <a:stretch>
            <a:fillRect/>
          </a:stretch>
        </p:blipFill>
        <p:spPr>
          <a:xfrm>
            <a:off x="829350" y="874275"/>
            <a:ext cx="7220625" cy="34378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